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5"/>
  </p:notesMasterIdLst>
  <p:handoutMasterIdLst>
    <p:handoutMasterId r:id="rId176"/>
  </p:handoutMasterIdLst>
  <p:sldIdLst>
    <p:sldId id="256" r:id="rId3"/>
    <p:sldId id="298" r:id="rId4"/>
    <p:sldId id="265" r:id="rId5"/>
    <p:sldId id="258" r:id="rId6"/>
    <p:sldId id="259" r:id="rId7"/>
    <p:sldId id="260" r:id="rId8"/>
    <p:sldId id="290" r:id="rId9"/>
    <p:sldId id="425" r:id="rId10"/>
    <p:sldId id="261" r:id="rId11"/>
    <p:sldId id="262" r:id="rId12"/>
    <p:sldId id="502" r:id="rId13"/>
    <p:sldId id="267" r:id="rId14"/>
    <p:sldId id="268" r:id="rId15"/>
    <p:sldId id="269" r:id="rId16"/>
    <p:sldId id="499" r:id="rId17"/>
    <p:sldId id="501" r:id="rId18"/>
    <p:sldId id="500" r:id="rId19"/>
    <p:sldId id="427" r:id="rId20"/>
    <p:sldId id="289" r:id="rId21"/>
    <p:sldId id="503" r:id="rId22"/>
    <p:sldId id="504" r:id="rId23"/>
    <p:sldId id="505" r:id="rId24"/>
    <p:sldId id="506" r:id="rId25"/>
    <p:sldId id="397" r:id="rId26"/>
    <p:sldId id="271" r:id="rId27"/>
    <p:sldId id="423" r:id="rId28"/>
    <p:sldId id="377" r:id="rId29"/>
    <p:sldId id="398" r:id="rId30"/>
    <p:sldId id="272" r:id="rId31"/>
    <p:sldId id="378" r:id="rId32"/>
    <p:sldId id="263" r:id="rId33"/>
    <p:sldId id="302" r:id="rId34"/>
    <p:sldId id="266" r:id="rId35"/>
    <p:sldId id="301" r:id="rId36"/>
    <p:sldId id="264" r:id="rId37"/>
    <p:sldId id="303" r:id="rId38"/>
    <p:sldId id="376" r:id="rId39"/>
    <p:sldId id="299" r:id="rId40"/>
    <p:sldId id="273" r:id="rId41"/>
    <p:sldId id="274" r:id="rId42"/>
    <p:sldId id="295" r:id="rId43"/>
    <p:sldId id="257" r:id="rId44"/>
    <p:sldId id="296" r:id="rId45"/>
    <p:sldId id="431" r:id="rId46"/>
    <p:sldId id="442" r:id="rId47"/>
    <p:sldId id="275" r:id="rId48"/>
    <p:sldId id="276" r:id="rId49"/>
    <p:sldId id="432" r:id="rId50"/>
    <p:sldId id="433" r:id="rId51"/>
    <p:sldId id="434" r:id="rId52"/>
    <p:sldId id="428" r:id="rId53"/>
    <p:sldId id="429" r:id="rId54"/>
    <p:sldId id="438" r:id="rId55"/>
    <p:sldId id="435" r:id="rId56"/>
    <p:sldId id="277" r:id="rId57"/>
    <p:sldId id="430" r:id="rId58"/>
    <p:sldId id="507" r:id="rId59"/>
    <p:sldId id="439" r:id="rId60"/>
    <p:sldId id="449" r:id="rId61"/>
    <p:sldId id="508" r:id="rId62"/>
    <p:sldId id="509" r:id="rId63"/>
    <p:sldId id="510" r:id="rId64"/>
    <p:sldId id="443" r:id="rId65"/>
    <p:sldId id="440" r:id="rId66"/>
    <p:sldId id="441" r:id="rId67"/>
    <p:sldId id="444" r:id="rId68"/>
    <p:sldId id="445" r:id="rId69"/>
    <p:sldId id="490" r:id="rId70"/>
    <p:sldId id="498" r:id="rId71"/>
    <p:sldId id="446" r:id="rId72"/>
    <p:sldId id="451" r:id="rId73"/>
    <p:sldId id="450" r:id="rId74"/>
    <p:sldId id="511" r:id="rId75"/>
    <p:sldId id="512" r:id="rId76"/>
    <p:sldId id="452" r:id="rId77"/>
    <p:sldId id="453" r:id="rId78"/>
    <p:sldId id="464" r:id="rId79"/>
    <p:sldId id="514" r:id="rId80"/>
    <p:sldId id="528" r:id="rId81"/>
    <p:sldId id="515" r:id="rId82"/>
    <p:sldId id="516" r:id="rId83"/>
    <p:sldId id="513" r:id="rId84"/>
    <p:sldId id="456" r:id="rId85"/>
    <p:sldId id="465" r:id="rId86"/>
    <p:sldId id="459" r:id="rId87"/>
    <p:sldId id="458" r:id="rId88"/>
    <p:sldId id="457" r:id="rId89"/>
    <p:sldId id="517" r:id="rId90"/>
    <p:sldId id="460" r:id="rId91"/>
    <p:sldId id="461" r:id="rId92"/>
    <p:sldId id="491" r:id="rId93"/>
    <p:sldId id="454" r:id="rId94"/>
    <p:sldId id="518" r:id="rId95"/>
    <p:sldId id="462" r:id="rId96"/>
    <p:sldId id="463" r:id="rId97"/>
    <p:sldId id="472" r:id="rId98"/>
    <p:sldId id="519" r:id="rId99"/>
    <p:sldId id="466" r:id="rId100"/>
    <p:sldId id="467" r:id="rId101"/>
    <p:sldId id="468" r:id="rId102"/>
    <p:sldId id="470" r:id="rId103"/>
    <p:sldId id="496" r:id="rId104"/>
    <p:sldId id="471" r:id="rId105"/>
    <p:sldId id="493" r:id="rId106"/>
    <p:sldId id="520" r:id="rId107"/>
    <p:sldId id="474" r:id="rId108"/>
    <p:sldId id="475" r:id="rId109"/>
    <p:sldId id="477" r:id="rId110"/>
    <p:sldId id="492" r:id="rId111"/>
    <p:sldId id="479" r:id="rId112"/>
    <p:sldId id="476" r:id="rId113"/>
    <p:sldId id="521" r:id="rId114"/>
    <p:sldId id="484" r:id="rId115"/>
    <p:sldId id="478" r:id="rId116"/>
    <p:sldId id="480" r:id="rId117"/>
    <p:sldId id="497" r:id="rId118"/>
    <p:sldId id="481" r:id="rId119"/>
    <p:sldId id="523" r:id="rId120"/>
    <p:sldId id="482" r:id="rId121"/>
    <p:sldId id="485" r:id="rId122"/>
    <p:sldId id="525" r:id="rId123"/>
    <p:sldId id="524" r:id="rId124"/>
    <p:sldId id="529" r:id="rId125"/>
    <p:sldId id="487" r:id="rId126"/>
    <p:sldId id="488" r:id="rId127"/>
    <p:sldId id="486" r:id="rId128"/>
    <p:sldId id="495" r:id="rId129"/>
    <p:sldId id="526" r:id="rId130"/>
    <p:sldId id="530" r:id="rId131"/>
    <p:sldId id="368" r:id="rId132"/>
    <p:sldId id="396" r:id="rId133"/>
    <p:sldId id="408" r:id="rId134"/>
    <p:sldId id="367" r:id="rId135"/>
    <p:sldId id="374" r:id="rId136"/>
    <p:sldId id="407" r:id="rId137"/>
    <p:sldId id="409" r:id="rId138"/>
    <p:sldId id="379" r:id="rId139"/>
    <p:sldId id="412" r:id="rId140"/>
    <p:sldId id="413" r:id="rId141"/>
    <p:sldId id="414" r:id="rId142"/>
    <p:sldId id="416" r:id="rId143"/>
    <p:sldId id="417" r:id="rId144"/>
    <p:sldId id="418" r:id="rId145"/>
    <p:sldId id="419" r:id="rId146"/>
    <p:sldId id="420" r:id="rId147"/>
    <p:sldId id="421" r:id="rId148"/>
    <p:sldId id="422" r:id="rId149"/>
    <p:sldId id="426" r:id="rId150"/>
    <p:sldId id="380" r:id="rId151"/>
    <p:sldId id="381" r:id="rId152"/>
    <p:sldId id="406" r:id="rId153"/>
    <p:sldId id="383" r:id="rId154"/>
    <p:sldId id="384" r:id="rId155"/>
    <p:sldId id="385" r:id="rId156"/>
    <p:sldId id="386" r:id="rId157"/>
    <p:sldId id="387" r:id="rId158"/>
    <p:sldId id="288" r:id="rId159"/>
    <p:sldId id="399" r:id="rId160"/>
    <p:sldId id="494" r:id="rId161"/>
    <p:sldId id="527" r:id="rId162"/>
    <p:sldId id="400" r:id="rId163"/>
    <p:sldId id="410" r:id="rId164"/>
    <p:sldId id="391" r:id="rId165"/>
    <p:sldId id="392" r:id="rId166"/>
    <p:sldId id="395" r:id="rId167"/>
    <p:sldId id="393" r:id="rId168"/>
    <p:sldId id="394" r:id="rId169"/>
    <p:sldId id="405" r:id="rId170"/>
    <p:sldId id="401" r:id="rId171"/>
    <p:sldId id="402" r:id="rId172"/>
    <p:sldId id="403" r:id="rId173"/>
    <p:sldId id="404" r:id="rId1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407" autoAdjust="0"/>
  </p:normalViewPr>
  <p:slideViewPr>
    <p:cSldViewPr>
      <p:cViewPr varScale="1">
        <p:scale>
          <a:sx n="116" d="100"/>
          <a:sy n="116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16"/>
    </p:cViewPr>
  </p:sorterViewPr>
  <p:notesViewPr>
    <p:cSldViewPr>
      <p:cViewPr varScale="1">
        <p:scale>
          <a:sx n="89" d="100"/>
          <a:sy n="89" d="100"/>
        </p:scale>
        <p:origin x="-3846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8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handoutMaster" Target="handoutMasters/handoutMaster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77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slide" Target="slides/slide170.xml"/><Relationship Id="rId18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8F50-DA22-4008-8930-48E2CA024276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48660-FFBF-4DF1-B1E2-4B73A4DE6C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8F3808-5A69-4A90-8791-98C527207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2237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8F3808-5A69-4A90-8791-98C527207E5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8F3808-5A69-4A90-8791-98C527207E5C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0DDEE-996A-428E-82B8-90E9BEF5D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DA8B-DC24-47C9-8074-6292C4E9B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638EE-F867-4ADA-B4F6-2139411E7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57944-31EB-4150-B3AC-8DC77C9B7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484E2-66CE-48A4-BC84-BEF45A251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71A10-94F7-4818-8E7D-40AD68A35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C04AD-3A02-4835-9E2D-4C027A5F7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BA071-CFF6-4497-BC6E-8712680E8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85A7C-A9CE-4FBE-A88A-5DED7837D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76C0-6A8D-449D-B88C-0B4AB40AB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96E55-F9E4-4FAC-AD6F-ECC90542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BE9D7-BB84-462A-B779-FD1CA723C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Image result for power point background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-111146"/>
            <a:ext cx="9144000" cy="6969146"/>
          </a:xfrm>
          <a:prstGeom prst="rect">
            <a:avLst/>
          </a:prstGeom>
          <a:noFill/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>
                <a:latin typeface="Arial Black" pitchFamily="34" charset="0"/>
              </a:defRPr>
            </a:lvl1pPr>
          </a:lstStyle>
          <a:p>
            <a:pPr>
              <a:defRPr/>
            </a:pPr>
            <a:fld id="{DE2B987A-6400-4A19-9CDF-831CEBD24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F0EF-9230-4D5F-BA43-61218CFE107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1D79A-9B3B-4842-AF0B-C774420C26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lo.com/" TargetMode="External"/><Relationship Id="rId2" Type="http://schemas.openxmlformats.org/officeDocument/2006/relationships/hyperlink" Target="http://www.irs.gov/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mailto:Debra.Scrowther@iowa.gov" TargetMode="External"/><Relationship Id="rId13" Type="http://schemas.openxmlformats.org/officeDocument/2006/relationships/hyperlink" Target="mailto:slambert@admin.nv.gov" TargetMode="External"/><Relationship Id="rId3" Type="http://schemas.openxmlformats.org/officeDocument/2006/relationships/hyperlink" Target="mailto:tracy.copeland@dfa.state.ar.us" TargetMode="External"/><Relationship Id="rId7" Type="http://schemas.openxmlformats.org/officeDocument/2006/relationships/hyperlink" Target="mailto:Chris.Stahl@dep.state.fl.us" TargetMode="External"/><Relationship Id="rId12" Type="http://schemas.openxmlformats.org/officeDocument/2006/relationships/hyperlink" Target="mailto:sara.vanderfeltz@oa.mo.gov" TargetMode="External"/><Relationship Id="rId17" Type="http://schemas.openxmlformats.org/officeDocument/2006/relationships/hyperlink" Target="mailto:stategrants@utah.gov" TargetMode="External"/><Relationship Id="rId2" Type="http://schemas.openxmlformats.org/officeDocument/2006/relationships/hyperlink" Target="mailto:Matthew.Hanson@azdoa.gov" TargetMode="External"/><Relationship Id="rId16" Type="http://schemas.openxmlformats.org/officeDocument/2006/relationships/hyperlink" Target="mailto:banderson@budget.sc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pgs.dc.gov/" TargetMode="External"/><Relationship Id="rId11" Type="http://schemas.openxmlformats.org/officeDocument/2006/relationships/hyperlink" Target="mailto:hug@semcog.org" TargetMode="External"/><Relationship Id="rId5" Type="http://schemas.openxmlformats.org/officeDocument/2006/relationships/hyperlink" Target="mailto:Lindsay.Lewis@state.de.us" TargetMode="External"/><Relationship Id="rId15" Type="http://schemas.openxmlformats.org/officeDocument/2006/relationships/hyperlink" Target="mailto:rroehrich@nd.gov" TargetMode="External"/><Relationship Id="rId10" Type="http://schemas.openxmlformats.org/officeDocument/2006/relationships/hyperlink" Target="mailto:Terry.Thomas@la.gov" TargetMode="External"/><Relationship Id="rId4" Type="http://schemas.openxmlformats.org/officeDocument/2006/relationships/hyperlink" Target="mailto:state.clearinghouse@opr.ca.gov" TargetMode="External"/><Relationship Id="rId9" Type="http://schemas.openxmlformats.org/officeDocument/2006/relationships/hyperlink" Target="mailto:Lee.Nalley@ky.gov" TargetMode="External"/><Relationship Id="rId14" Type="http://schemas.openxmlformats.org/officeDocument/2006/relationships/hyperlink" Target="mailto:michele.zydel@nh.gov" TargetMode="Externa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twritingusa.com/grads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Grant Writing USA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Introduction</a:t>
            </a:r>
          </a:p>
          <a:p>
            <a:pPr eaLnBrk="1" hangingPunct="1"/>
            <a:r>
              <a:rPr lang="en-US" dirty="0"/>
              <a:t>Instructor: Andy Anderson</a:t>
            </a:r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4756F6-4D85-4845-B3A2-9CF50258318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a Nonprofit</a:t>
            </a:r>
            <a:endParaRPr lang="en-US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in your state as a nonprofit </a:t>
            </a:r>
          </a:p>
          <a:p>
            <a:pPr lvl="2"/>
            <a:r>
              <a:rPr lang="en-US" dirty="0" smtClean="0"/>
              <a:t> Usually through secretary of state</a:t>
            </a:r>
          </a:p>
          <a:p>
            <a:r>
              <a:rPr lang="en-US" dirty="0" smtClean="0"/>
              <a:t>Submit application and fee to IRS</a:t>
            </a:r>
          </a:p>
          <a:p>
            <a:pPr lvl="2"/>
            <a:r>
              <a:rPr lang="en-US" dirty="0" smtClean="0">
                <a:hlinkClick r:id="rId2"/>
              </a:rPr>
              <a:t>www.irs.gov</a:t>
            </a:r>
            <a:endParaRPr lang="en-US" dirty="0" smtClean="0"/>
          </a:p>
          <a:p>
            <a:pPr lvl="2"/>
            <a:r>
              <a:rPr lang="en-US" dirty="0" smtClean="0"/>
              <a:t>Form 1023 ($450) or</a:t>
            </a:r>
          </a:p>
          <a:p>
            <a:pPr lvl="2"/>
            <a:r>
              <a:rPr lang="en-US" dirty="0" smtClean="0"/>
              <a:t>Form 1023EZ ($250)</a:t>
            </a:r>
          </a:p>
          <a:p>
            <a:r>
              <a:rPr lang="en-US" dirty="0" smtClean="0"/>
              <a:t>Good resources!</a:t>
            </a:r>
          </a:p>
          <a:p>
            <a:pPr lvl="1"/>
            <a:r>
              <a:rPr lang="en-US" dirty="0" smtClean="0">
                <a:hlinkClick r:id="rId3"/>
              </a:rPr>
              <a:t>www.nolo.com</a:t>
            </a:r>
            <a:endParaRPr lang="en-US" dirty="0" smtClean="0"/>
          </a:p>
          <a:p>
            <a:pPr lvl="1"/>
            <a:r>
              <a:rPr lang="en-US" dirty="0" smtClean="0"/>
              <a:t>www.501c3.org </a:t>
            </a:r>
          </a:p>
          <a:p>
            <a:pPr lvl="1"/>
            <a:r>
              <a:rPr lang="en-US" sz="3600" dirty="0" smtClean="0">
                <a:latin typeface="Wingdings" pitchFamily="2" charset="2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E1F22-1A19-474D-BFE8-BEAA5EB3584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3200" u="sng" dirty="0"/>
              <a:t>Outputs</a:t>
            </a:r>
            <a:r>
              <a:rPr lang="en-US" sz="3200" dirty="0"/>
              <a:t> are the activities or motions you’ll perform while fulfilling the methods.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sz="3200" dirty="0"/>
              <a:t>You </a:t>
            </a:r>
            <a:r>
              <a:rPr lang="en-US" sz="3200" dirty="0" smtClean="0"/>
              <a:t>might use words like: </a:t>
            </a:r>
            <a:endParaRPr lang="en-US" sz="3200" dirty="0"/>
          </a:p>
          <a:p>
            <a:pPr lvl="1"/>
            <a:r>
              <a:rPr lang="en-US" sz="2800" dirty="0" smtClean="0"/>
              <a:t>Conduct</a:t>
            </a:r>
            <a:endParaRPr lang="en-US" sz="2800" dirty="0"/>
          </a:p>
          <a:p>
            <a:pPr lvl="1"/>
            <a:r>
              <a:rPr lang="en-US" sz="2800" dirty="0" smtClean="0"/>
              <a:t>Deliver</a:t>
            </a:r>
            <a:endParaRPr lang="en-US" sz="2800" dirty="0"/>
          </a:p>
          <a:p>
            <a:pPr lvl="1"/>
            <a:r>
              <a:rPr lang="en-US" sz="2800" dirty="0" smtClean="0"/>
              <a:t>Assess </a:t>
            </a:r>
            <a:endParaRPr lang="en-US" sz="2800" dirty="0"/>
          </a:p>
          <a:p>
            <a:pPr lvl="1"/>
            <a:r>
              <a:rPr lang="en-US" sz="2800" dirty="0" smtClean="0"/>
              <a:t>Recruit </a:t>
            </a:r>
            <a:endParaRPr lang="en-US" sz="2800" dirty="0"/>
          </a:p>
          <a:p>
            <a:pPr lvl="1"/>
            <a:r>
              <a:rPr lang="en-US" sz="2800" dirty="0" smtClean="0"/>
              <a:t>Develop </a:t>
            </a:r>
          </a:p>
          <a:p>
            <a:r>
              <a:rPr lang="en-US" sz="3200" dirty="0" smtClean="0"/>
              <a:t>Again, these are often the observable elements of your proposal.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2179637"/>
            <a:ext cx="4038600" cy="4068763"/>
          </a:xfrm>
        </p:spPr>
        <p:txBody>
          <a:bodyPr/>
          <a:lstStyle/>
          <a:p>
            <a:pPr lvl="1"/>
            <a:r>
              <a:rPr lang="en-US" sz="2800" dirty="0" smtClean="0"/>
              <a:t>Train </a:t>
            </a:r>
            <a:endParaRPr lang="en-US" sz="2800" dirty="0"/>
          </a:p>
          <a:p>
            <a:pPr lvl="1"/>
            <a:r>
              <a:rPr lang="en-US" sz="2800" dirty="0" smtClean="0"/>
              <a:t>Provide </a:t>
            </a:r>
            <a:endParaRPr lang="en-US" sz="2800" dirty="0"/>
          </a:p>
          <a:p>
            <a:pPr lvl="1"/>
            <a:r>
              <a:rPr lang="en-US" sz="2800" dirty="0" smtClean="0"/>
              <a:t>Facilitate </a:t>
            </a:r>
            <a:endParaRPr lang="en-US" sz="2800" dirty="0"/>
          </a:p>
          <a:p>
            <a:pPr lvl="1"/>
            <a:r>
              <a:rPr lang="en-US" sz="2800" dirty="0" smtClean="0"/>
              <a:t>Mentor </a:t>
            </a:r>
            <a:endParaRPr lang="en-US" sz="2800" dirty="0"/>
          </a:p>
          <a:p>
            <a:pPr lvl="1"/>
            <a:r>
              <a:rPr lang="en-US" sz="2800" dirty="0" smtClean="0"/>
              <a:t>Partner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3600" u="sng" dirty="0"/>
              <a:t>Outcomes</a:t>
            </a:r>
            <a:r>
              <a:rPr lang="en-US" sz="3600" dirty="0"/>
              <a:t> are the anticipated </a:t>
            </a:r>
            <a:r>
              <a:rPr lang="en-US" sz="3600" dirty="0" smtClean="0"/>
              <a:t>impacts, results or products </a:t>
            </a:r>
            <a:r>
              <a:rPr lang="en-US" sz="3600" dirty="0"/>
              <a:t>of your method.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r>
              <a:rPr lang="en-US" sz="2300" b="1" dirty="0"/>
              <a:t>Three types of outcomes:</a:t>
            </a:r>
          </a:p>
          <a:p>
            <a:pPr lvl="1"/>
            <a:r>
              <a:rPr lang="en-US" sz="2300" dirty="0"/>
              <a:t>Short term outcomes </a:t>
            </a:r>
            <a:r>
              <a:rPr lang="en-US" sz="2300" dirty="0" smtClean="0"/>
              <a:t>typically involve a change in: </a:t>
            </a:r>
            <a:endParaRPr lang="en-US" sz="2300" dirty="0"/>
          </a:p>
          <a:p>
            <a:pPr lvl="2"/>
            <a:r>
              <a:rPr lang="en-US" sz="2300" dirty="0"/>
              <a:t>learning, awareness, knowledge, skills, opinions, aspirations and motivations.</a:t>
            </a:r>
          </a:p>
          <a:p>
            <a:pPr lvl="1"/>
            <a:r>
              <a:rPr lang="en-US" sz="2300" dirty="0"/>
              <a:t>Medium Term outcomes </a:t>
            </a:r>
            <a:r>
              <a:rPr lang="en-US" sz="2300" dirty="0" smtClean="0"/>
              <a:t>usually involve a change in: </a:t>
            </a:r>
            <a:endParaRPr lang="en-US" sz="2300" dirty="0"/>
          </a:p>
          <a:p>
            <a:pPr lvl="2"/>
            <a:r>
              <a:rPr lang="en-US" sz="2300" dirty="0"/>
              <a:t>actions, behaviors, practices, decision making, policies and social action.</a:t>
            </a:r>
          </a:p>
          <a:p>
            <a:pPr lvl="1"/>
            <a:r>
              <a:rPr lang="en-US" sz="2300" dirty="0"/>
              <a:t>Long term outcomes </a:t>
            </a:r>
            <a:r>
              <a:rPr lang="en-US" sz="2300" dirty="0" smtClean="0"/>
              <a:t>typically involve a change in: </a:t>
            </a:r>
            <a:endParaRPr lang="en-US" sz="2300" dirty="0"/>
          </a:p>
          <a:p>
            <a:pPr lvl="2"/>
            <a:r>
              <a:rPr lang="en-US" sz="2300" dirty="0" smtClean="0"/>
              <a:t>Human conditions</a:t>
            </a:r>
            <a:r>
              <a:rPr lang="en-US" sz="2300" dirty="0"/>
              <a:t>, </a:t>
            </a:r>
            <a:r>
              <a:rPr lang="en-US" sz="2300" dirty="0" smtClean="0"/>
              <a:t>societies, economies, </a:t>
            </a:r>
            <a:r>
              <a:rPr lang="en-US" sz="2300" dirty="0"/>
              <a:t>situations, </a:t>
            </a:r>
            <a:r>
              <a:rPr lang="en-US" sz="2300" dirty="0" smtClean="0"/>
              <a:t>and environments.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81000" y="1066800"/>
            <a:ext cx="83058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381000" y="3886200"/>
            <a:ext cx="5639594" cy="7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5400" y="381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I’m Applying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2954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Problem/Need</a:t>
            </a:r>
          </a:p>
          <a:p>
            <a:r>
              <a:rPr lang="en-US" sz="3200" dirty="0" smtClean="0"/>
              <a:t>External</a:t>
            </a:r>
          </a:p>
          <a:p>
            <a:r>
              <a:rPr lang="en-US" sz="3200" dirty="0" smtClean="0"/>
              <a:t>Objective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2800" y="12954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Method/Solution</a:t>
            </a:r>
          </a:p>
          <a:p>
            <a:r>
              <a:rPr lang="en-US" sz="3200" dirty="0" smtClean="0"/>
              <a:t>Internal</a:t>
            </a:r>
          </a:p>
          <a:p>
            <a:r>
              <a:rPr lang="en-US" sz="3200" dirty="0" smtClean="0"/>
              <a:t>Subjective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81000" y="2895600"/>
            <a:ext cx="50292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3048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Outcome Objectives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9000" y="31242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Process Objectives</a:t>
            </a:r>
          </a:p>
        </p:txBody>
      </p:sp>
      <p:sp>
        <p:nvSpPr>
          <p:cNvPr id="25" name="Right Arrow 24"/>
          <p:cNvSpPr/>
          <p:nvPr/>
        </p:nvSpPr>
        <p:spPr>
          <a:xfrm flipH="1">
            <a:off x="5562600" y="2438400"/>
            <a:ext cx="3581400" cy="289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Outputs</a:t>
            </a:r>
            <a:r>
              <a:rPr lang="en-US" dirty="0" smtClean="0">
                <a:solidFill>
                  <a:schemeClr val="tx1"/>
                </a:solidFill>
              </a:rPr>
              <a:t> – Activities we will perform during the  grant period (observable)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flipH="1">
            <a:off x="3200400" y="4648200"/>
            <a:ext cx="2362200" cy="1905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Outcomes</a:t>
            </a:r>
            <a:r>
              <a:rPr lang="en-US" dirty="0" smtClean="0">
                <a:solidFill>
                  <a:schemeClr val="tx1"/>
                </a:solidFill>
              </a:rPr>
              <a:t> – The results of our efforts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14400" y="4953000"/>
            <a:ext cx="1524000" cy="1752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Short Term</a:t>
            </a:r>
            <a:r>
              <a:rPr lang="en-US" dirty="0" smtClean="0">
                <a:solidFill>
                  <a:schemeClr val="tx1"/>
                </a:solidFill>
              </a:rPr>
              <a:t>: Awareness, knowledge, etc.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000" y="4648200"/>
            <a:ext cx="1752600" cy="2057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Medium Term: </a:t>
            </a:r>
            <a:r>
              <a:rPr lang="en-US" dirty="0" smtClean="0">
                <a:solidFill>
                  <a:schemeClr val="tx1"/>
                </a:solidFill>
              </a:rPr>
              <a:t>Behaviors, Practices, Actions, etc.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8600" y="4419600"/>
            <a:ext cx="2895600" cy="2286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Long Term</a:t>
            </a:r>
            <a:r>
              <a:rPr lang="en-US" dirty="0" smtClean="0">
                <a:solidFill>
                  <a:schemeClr val="tx1"/>
                </a:solidFill>
              </a:rPr>
              <a:t>: Ultimate changes in the Condition or Situation we described in the problem statement above.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9660227" flipH="1">
            <a:off x="5758337" y="127469"/>
            <a:ext cx="3200400" cy="2514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Inputs</a:t>
            </a:r>
            <a:r>
              <a:rPr lang="en-US" dirty="0" smtClean="0">
                <a:solidFill>
                  <a:schemeClr val="tx1"/>
                </a:solidFill>
              </a:rPr>
              <a:t> – Resources we will bring to the methods we have proposed.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  <p:bldP spid="31" grpId="0" animBg="1"/>
      <p:bldP spid="17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Justifying Your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Highlight the innovative features of your proposal. </a:t>
            </a:r>
          </a:p>
          <a:p>
            <a:r>
              <a:rPr lang="en-US" dirty="0"/>
              <a:t>Research how other people have addressed similar problems.</a:t>
            </a:r>
          </a:p>
          <a:p>
            <a:pPr lvl="1"/>
            <a:r>
              <a:rPr lang="en-US" dirty="0"/>
              <a:t>Nevada Partners</a:t>
            </a:r>
          </a:p>
          <a:p>
            <a:r>
              <a:rPr lang="en-US" dirty="0"/>
              <a:t>Mention, compare or contrast your proposal with other programs that have had prior success and show how your design emulates that success.</a:t>
            </a:r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Timeline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– Page </a:t>
            </a:r>
            <a:r>
              <a:rPr lang="en-US" dirty="0" smtClean="0"/>
              <a:t>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175106" name="Picture 2" descr="Image result for time is mon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228600"/>
            <a:ext cx="5562600" cy="3705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Methods Writing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 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5 – Page 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evaluation!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u="sng" dirty="0" smtClean="0"/>
              <a:t>Process </a:t>
            </a:r>
            <a:r>
              <a:rPr lang="en-US" u="sng" dirty="0"/>
              <a:t>Evaluations </a:t>
            </a:r>
            <a:r>
              <a:rPr lang="en-US" dirty="0"/>
              <a:t>focus on the way your program is conducted </a:t>
            </a:r>
            <a:r>
              <a:rPr lang="en-US" dirty="0" smtClean="0"/>
              <a:t>(the process) and </a:t>
            </a:r>
            <a:r>
              <a:rPr lang="en-US" dirty="0"/>
              <a:t>is a tool to provide information necessary to make appropriate changes and adjustments in your program as it proceeds.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u="sng" dirty="0" smtClean="0"/>
              <a:t>Outcome Evaluations </a:t>
            </a:r>
            <a:r>
              <a:rPr lang="en-US" dirty="0" smtClean="0"/>
              <a:t>measure the results, or the outcomes (the product), of your program.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81000" y="1066800"/>
            <a:ext cx="83058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675606" y="3886200"/>
            <a:ext cx="5639594" cy="7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3810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I’m Applying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Problem/Need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Method/Solution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2286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44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2346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Subjective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3505200"/>
            <a:ext cx="83058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37338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Outcome Objectives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37338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Process Objectives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4800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(Outcomes)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00" y="4800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(Outputs)</a:t>
            </a:r>
          </a:p>
        </p:txBody>
      </p:sp>
      <p:sp>
        <p:nvSpPr>
          <p:cNvPr id="18" name="Oval 17"/>
          <p:cNvSpPr/>
          <p:nvPr/>
        </p:nvSpPr>
        <p:spPr>
          <a:xfrm>
            <a:off x="228600" y="3429000"/>
            <a:ext cx="2427006" cy="24270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95800" y="3352800"/>
            <a:ext cx="2427006" cy="24270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67000" y="3657600"/>
            <a:ext cx="182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Did we </a:t>
            </a:r>
            <a:r>
              <a:rPr lang="en-US" sz="2800" dirty="0" smtClean="0">
                <a:solidFill>
                  <a:srgbClr val="FF0000"/>
                </a:solidFill>
              </a:rPr>
              <a:t>have an impact on the issue as we had hoped?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3657600"/>
            <a:ext cx="220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not, what do we need to change to reach our desired outcomes?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/>
      <p:bldP spid="2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effectiveness important to an organization with integrity?</a:t>
            </a:r>
          </a:p>
          <a:p>
            <a:r>
              <a:rPr lang="en-US" dirty="0"/>
              <a:t>What if you were 6 months into a program and you </a:t>
            </a:r>
            <a:r>
              <a:rPr lang="en-US" dirty="0" smtClean="0"/>
              <a:t>realized </a:t>
            </a:r>
            <a:r>
              <a:rPr lang="en-US" dirty="0"/>
              <a:t>you were not obtaining the results you intended?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876C0-6A8D-449D-B88C-0B4AB40ABA37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grant offered as an incentive to raise additional monies first.</a:t>
            </a:r>
          </a:p>
          <a:p>
            <a:r>
              <a:rPr lang="en-US" dirty="0" smtClean="0"/>
              <a:t> Not the same as “match”.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vs. Objective </a:t>
            </a:r>
            <a:r>
              <a:rPr lang="en-US" dirty="0" err="1"/>
              <a:t>Evals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Subjective evaluations </a:t>
            </a:r>
            <a:r>
              <a:rPr lang="en-US" dirty="0"/>
              <a:t>tell how people feel about the program.</a:t>
            </a:r>
          </a:p>
          <a:p>
            <a:pPr lvl="1"/>
            <a:r>
              <a:rPr lang="en-US" dirty="0"/>
              <a:t>Might be subject to bias</a:t>
            </a:r>
          </a:p>
          <a:p>
            <a:r>
              <a:rPr lang="en-US" u="sng" dirty="0"/>
              <a:t>Objective evaluations </a:t>
            </a:r>
            <a:r>
              <a:rPr lang="en-US" dirty="0"/>
              <a:t>are usually based on irrefutable facts or evidence.</a:t>
            </a:r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The top three ways to </a:t>
            </a:r>
            <a:r>
              <a:rPr lang="en-US" sz="4000" dirty="0"/>
              <a:t>conduct your evaluation: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 what the grant maker tells you.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Hire an outside evaluator.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it yourself with existing staff</a:t>
            </a:r>
            <a:r>
              <a:rPr lang="en-US" dirty="0" smtClean="0"/>
              <a:t>.</a:t>
            </a:r>
          </a:p>
          <a:p>
            <a:pPr marL="514350" indent="-514350">
              <a:buNone/>
            </a:pPr>
            <a:r>
              <a:rPr lang="en-US" dirty="0" smtClean="0">
                <a:latin typeface="Wingdings" pitchFamily="2" charset="2"/>
              </a:rPr>
              <a:t>k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insure good evaluations…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458200" cy="4525963"/>
          </a:xfrm>
        </p:spPr>
        <p:txBody>
          <a:bodyPr/>
          <a:lstStyle/>
          <a:p>
            <a:r>
              <a:rPr lang="en-US" sz="2800" dirty="0" smtClean="0"/>
              <a:t>Clearly define your problem first.</a:t>
            </a:r>
          </a:p>
          <a:p>
            <a:r>
              <a:rPr lang="en-US" sz="2800" dirty="0" smtClean="0"/>
              <a:t>Understand the funder’s expectations.</a:t>
            </a:r>
          </a:p>
          <a:p>
            <a:r>
              <a:rPr lang="en-US" sz="2800" dirty="0" smtClean="0"/>
              <a:t>Incorporate pre-existing data into your program design.</a:t>
            </a:r>
          </a:p>
          <a:p>
            <a:r>
              <a:rPr lang="en-US" sz="2800" dirty="0" smtClean="0"/>
              <a:t>Make adjustments and modifications in the evaluation if necessary and as needed.</a:t>
            </a:r>
          </a:p>
          <a:p>
            <a:r>
              <a:rPr lang="en-US" sz="2800" dirty="0" smtClean="0"/>
              <a:t>Incorporate both formative (ongoing/process) and summative (outcome) assessments into your evaluation.</a:t>
            </a:r>
          </a:p>
          <a:p>
            <a:pPr>
              <a:buNone/>
            </a:pPr>
            <a:r>
              <a:rPr lang="en-US" sz="2800" dirty="0" smtClean="0">
                <a:latin typeface="Wingdings" pitchFamily="2" charset="2"/>
              </a:rPr>
              <a:t>k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639762"/>
          </a:xfrm>
        </p:spPr>
        <p:txBody>
          <a:bodyPr/>
          <a:lstStyle/>
          <a:p>
            <a:r>
              <a:rPr lang="en-US" sz="4000" dirty="0"/>
              <a:t>Some evaluation tools to consider: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400" dirty="0" smtClean="0"/>
              <a:t>Preferred Tools</a:t>
            </a:r>
          </a:p>
          <a:p>
            <a:pPr lvl="1"/>
            <a:r>
              <a:rPr lang="en-US" sz="2000" dirty="0" smtClean="0"/>
              <a:t>Quantitative/objective (usually cannot be objected to) </a:t>
            </a:r>
          </a:p>
          <a:p>
            <a:pPr lvl="2"/>
            <a:r>
              <a:rPr lang="en-US" sz="1600" dirty="0" smtClean="0"/>
              <a:t>Pre and post testing </a:t>
            </a:r>
          </a:p>
          <a:p>
            <a:pPr lvl="2"/>
            <a:r>
              <a:rPr lang="en-US" sz="1600" dirty="0" smtClean="0"/>
              <a:t>Surveys and questionnaires </a:t>
            </a:r>
          </a:p>
          <a:p>
            <a:pPr lvl="2"/>
            <a:r>
              <a:rPr lang="en-US" sz="1600" dirty="0" smtClean="0"/>
              <a:t>Interviews </a:t>
            </a:r>
          </a:p>
          <a:p>
            <a:pPr lvl="2"/>
            <a:r>
              <a:rPr lang="en-US" sz="1600" dirty="0" smtClean="0"/>
              <a:t>Activity logs </a:t>
            </a:r>
          </a:p>
          <a:p>
            <a:pPr lvl="2"/>
            <a:r>
              <a:rPr lang="en-US" sz="1600" dirty="0" smtClean="0"/>
              <a:t>Case reports </a:t>
            </a:r>
          </a:p>
          <a:p>
            <a:pPr lvl="2"/>
            <a:r>
              <a:rPr lang="en-US" sz="1600" dirty="0" smtClean="0"/>
              <a:t>Performance reports</a:t>
            </a:r>
          </a:p>
          <a:p>
            <a:r>
              <a:rPr lang="en-US" sz="2400" dirty="0" smtClean="0"/>
              <a:t>Adds humanity and complements Quantitative data</a:t>
            </a:r>
          </a:p>
          <a:p>
            <a:pPr lvl="1"/>
            <a:r>
              <a:rPr lang="en-US" sz="2000" dirty="0" smtClean="0"/>
              <a:t>Qualitative/Subjective </a:t>
            </a:r>
            <a:r>
              <a:rPr lang="en-US" sz="2000" dirty="0"/>
              <a:t>(subject to personal interpretation) </a:t>
            </a:r>
          </a:p>
          <a:p>
            <a:pPr lvl="2"/>
            <a:r>
              <a:rPr lang="en-US" sz="1600" dirty="0"/>
              <a:t>Testimonials </a:t>
            </a:r>
          </a:p>
          <a:p>
            <a:pPr lvl="2"/>
            <a:r>
              <a:rPr lang="en-US" sz="1600" dirty="0"/>
              <a:t>Anecdotes </a:t>
            </a:r>
          </a:p>
          <a:p>
            <a:pPr lvl="2"/>
            <a:r>
              <a:rPr lang="en-US" sz="1600" dirty="0"/>
              <a:t>Success stories </a:t>
            </a:r>
          </a:p>
          <a:p>
            <a:pPr lvl="2"/>
            <a:r>
              <a:rPr lang="en-US" sz="1600" dirty="0"/>
              <a:t>Observations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Evaluation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Q: What data do you collect now?</a:t>
            </a:r>
          </a:p>
          <a:p>
            <a:r>
              <a:rPr lang="en-US" dirty="0"/>
              <a:t>It is never too early to start collecting data associated with your </a:t>
            </a:r>
            <a:r>
              <a:rPr lang="en-US" dirty="0" smtClean="0"/>
              <a:t>problem or need.  </a:t>
            </a:r>
            <a:endParaRPr lang="en-US" dirty="0"/>
          </a:p>
          <a:p>
            <a:r>
              <a:rPr lang="en-US" dirty="0"/>
              <a:t>Every grant will require you to report some type of data. It can be laborious. </a:t>
            </a:r>
          </a:p>
          <a:p>
            <a:pPr lvl="1"/>
            <a:r>
              <a:rPr lang="en-US" dirty="0"/>
              <a:t>No complaining!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Grantee’s never ending job of data collection!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You should be collecting data </a:t>
            </a:r>
            <a:r>
              <a:rPr lang="en-US" sz="2800" b="1" u="sng" dirty="0" smtClean="0"/>
              <a:t>before you apply for the grant</a:t>
            </a:r>
            <a:r>
              <a:rPr lang="en-US" sz="2800" dirty="0" smtClean="0"/>
              <a:t> to document evidence of the problem or need. </a:t>
            </a:r>
          </a:p>
          <a:p>
            <a:pPr lvl="1"/>
            <a:r>
              <a:rPr lang="en-US" sz="2400" dirty="0" smtClean="0"/>
              <a:t>Either from outside sources or internally generated</a:t>
            </a:r>
          </a:p>
          <a:p>
            <a:r>
              <a:rPr lang="en-US" sz="2800" dirty="0" smtClean="0"/>
              <a:t>You collect data </a:t>
            </a:r>
            <a:r>
              <a:rPr lang="en-US" sz="2800" b="1" u="sng" dirty="0" smtClean="0"/>
              <a:t>during the grant period </a:t>
            </a:r>
            <a:r>
              <a:rPr lang="en-US" sz="2800" dirty="0" smtClean="0"/>
              <a:t>to determine if you’re on course and whether modifications or adjustments are needed.</a:t>
            </a:r>
          </a:p>
          <a:p>
            <a:r>
              <a:rPr lang="en-US" sz="2800" dirty="0" smtClean="0"/>
              <a:t>You collect data </a:t>
            </a:r>
            <a:r>
              <a:rPr lang="en-US" sz="2800" b="1" u="sng" dirty="0" smtClean="0"/>
              <a:t>at the conclusion of the grant program </a:t>
            </a:r>
            <a:r>
              <a:rPr lang="en-US" sz="2800" dirty="0" smtClean="0"/>
              <a:t>to show evidence of change.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ight Triangle 33"/>
          <p:cNvSpPr/>
          <p:nvPr/>
        </p:nvSpPr>
        <p:spPr>
          <a:xfrm flipH="1">
            <a:off x="3276600" y="3257550"/>
            <a:ext cx="990600" cy="762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Manual Input 32"/>
          <p:cNvSpPr/>
          <p:nvPr/>
        </p:nvSpPr>
        <p:spPr>
          <a:xfrm>
            <a:off x="4267200" y="3105150"/>
            <a:ext cx="2514600" cy="91440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8001000" cy="868362"/>
          </a:xfrm>
        </p:spPr>
        <p:txBody>
          <a:bodyPr/>
          <a:lstStyle/>
          <a:p>
            <a:r>
              <a:rPr lang="en-US" sz="3200" dirty="0" smtClean="0"/>
              <a:t>Before…….During and………..After!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5086350"/>
            <a:ext cx="2133600" cy="476250"/>
          </a:xfrm>
        </p:spPr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800" y="4017962"/>
            <a:ext cx="28956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Down Arrow 6"/>
          <p:cNvSpPr/>
          <p:nvPr/>
        </p:nvSpPr>
        <p:spPr>
          <a:xfrm>
            <a:off x="2819400" y="3181350"/>
            <a:ext cx="762000" cy="685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0" y="325755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$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200400" y="3333750"/>
            <a:ext cx="1066800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00400" y="4019550"/>
            <a:ext cx="35814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67200" y="3105150"/>
            <a:ext cx="2514600" cy="228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5400000">
            <a:off x="1485900" y="2838450"/>
            <a:ext cx="381000" cy="2895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 rot="5400000">
            <a:off x="4838700" y="2533650"/>
            <a:ext cx="381000" cy="35052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6858000" y="3105150"/>
            <a:ext cx="457200" cy="9144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7200" y="455295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Evidence of Problem/Need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24200" y="455295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Information to Trigger/Warrant Modifications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15200" y="318135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Evidence of Change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91000" y="325755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Difference you Made in the World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333375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 doing what you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7" grpId="0" animBg="1"/>
      <p:bldP spid="8" grpId="0"/>
      <p:bldP spid="23" grpId="0" animBg="1"/>
      <p:bldP spid="24" grpId="0" animBg="1"/>
      <p:bldP spid="27" grpId="0" animBg="1"/>
      <p:bldP spid="29" grpId="0"/>
      <p:bldP spid="31" grpId="0"/>
      <p:bldP spid="32" grpId="0"/>
      <p:bldP spid="36" grpId="0"/>
      <p:bldP spid="3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:\Users\Andy\Documents\Grantwritingusa\Success Cir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447800"/>
            <a:ext cx="5105400" cy="4988894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381000" y="1676400"/>
            <a:ext cx="4419600" cy="1143000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Circle of Grant Success!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3581400" cy="4724399"/>
          </a:xfrm>
        </p:spPr>
        <p:txBody>
          <a:bodyPr/>
          <a:lstStyle/>
          <a:p>
            <a:r>
              <a:rPr lang="en-US" dirty="0"/>
              <a:t>Data showing great outcomes becomes part of your agency’s history and is </a:t>
            </a:r>
            <a:r>
              <a:rPr lang="en-US" u="sng" dirty="0"/>
              <a:t>added to your credibility file </a:t>
            </a:r>
            <a:r>
              <a:rPr lang="en-US" dirty="0"/>
              <a:t>for the next grant proposal.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Evaluation Writing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6 – Page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Community Foundations</a:t>
            </a:r>
            <a:endParaRPr lang="en-US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tax-exempt, nonprofit, autonomous, publicly supported, philanthropic institution composed primarily of permanent funds established by many separate donors for the long-term diverse, charitable benefit of the residents of a defined geographic area.</a:t>
            </a:r>
            <a:endParaRPr lang="en-US" dirty="0"/>
          </a:p>
        </p:txBody>
      </p:sp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C49A-1B04-400B-9D64-6D59705145F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Create a Budget!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pic>
        <p:nvPicPr>
          <p:cNvPr id="146436" name="Picture 4" descr="C:\Users\Andy\Documents\Grantwritingusa\Budget Coin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429000"/>
            <a:ext cx="8708494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Budget Guidelines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your budget on what the project requires, not what you think you can get.</a:t>
            </a:r>
          </a:p>
          <a:p>
            <a:r>
              <a:rPr lang="en-US" dirty="0" smtClean="0"/>
              <a:t>Budget down to the pencil (no guesses).</a:t>
            </a:r>
          </a:p>
          <a:p>
            <a:r>
              <a:rPr lang="en-US" dirty="0" smtClean="0"/>
              <a:t>No need for padding for contingencies.</a:t>
            </a:r>
          </a:p>
          <a:p>
            <a:pPr lvl="1"/>
            <a:r>
              <a:rPr lang="en-US" dirty="0" smtClean="0"/>
              <a:t>Budgets are malleable</a:t>
            </a:r>
          </a:p>
          <a:p>
            <a:r>
              <a:rPr lang="en-US" dirty="0" smtClean="0"/>
              <a:t>Include all allowable costs necessary for a successful program.</a:t>
            </a:r>
          </a:p>
          <a:p>
            <a:r>
              <a:rPr lang="en-US" dirty="0" smtClean="0"/>
              <a:t>Make sure each cost is reasonable and justifiable.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Image result for account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7772400" cy="850900"/>
          </a:xfrm>
        </p:spPr>
        <p:txBody>
          <a:bodyPr/>
          <a:lstStyle/>
          <a:p>
            <a:r>
              <a:rPr lang="en-US" dirty="0" smtClean="0"/>
              <a:t>Budget </a:t>
            </a:r>
            <a:r>
              <a:rPr lang="en-US" dirty="0"/>
              <a:t>Line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4191000"/>
            <a:ext cx="7772400" cy="1500187"/>
          </a:xfrm>
        </p:spPr>
        <p:txBody>
          <a:bodyPr/>
          <a:lstStyle/>
          <a:p>
            <a:r>
              <a:rPr lang="en-US" dirty="0"/>
              <a:t>Page </a:t>
            </a:r>
            <a:r>
              <a:rPr lang="en-US" dirty="0" smtClean="0"/>
              <a:t>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only a requirement for federal grants</a:t>
            </a:r>
          </a:p>
          <a:p>
            <a:r>
              <a:rPr lang="en-US" dirty="0" smtClean="0"/>
              <a:t>Funder will tell you what percent you will be required to contribute</a:t>
            </a:r>
          </a:p>
          <a:p>
            <a:r>
              <a:rPr lang="en-US" dirty="0" smtClean="0"/>
              <a:t>Many ways to meet match requirements.</a:t>
            </a:r>
          </a:p>
          <a:p>
            <a:r>
              <a:rPr lang="en-US" dirty="0" smtClean="0"/>
              <a:t>In-kind contributions can only be counted to the extent that they benefit the grant.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Indirect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applies only to Federal grant programs</a:t>
            </a:r>
          </a:p>
          <a:p>
            <a:r>
              <a:rPr lang="en-US" dirty="0"/>
              <a:t>Funder may cap the rate allowed</a:t>
            </a:r>
          </a:p>
          <a:p>
            <a:r>
              <a:rPr lang="en-US" dirty="0"/>
              <a:t>OMB Super Circular</a:t>
            </a:r>
          </a:p>
          <a:p>
            <a:pPr lvl="1"/>
            <a:r>
              <a:rPr lang="en-US" dirty="0"/>
              <a:t>Ask about the 10% “de </a:t>
            </a:r>
            <a:r>
              <a:rPr lang="en-US" dirty="0" err="1"/>
              <a:t>minimis</a:t>
            </a:r>
            <a:r>
              <a:rPr lang="en-US" dirty="0"/>
              <a:t>” indirect cost rate if you are a non federal organization or have never had an approved indirect cost 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125</a:t>
            </a:fld>
            <a:endParaRPr lang="en-US" dirty="0"/>
          </a:p>
        </p:txBody>
      </p:sp>
      <p:pic>
        <p:nvPicPr>
          <p:cNvPr id="45057" name="Picture 1" descr="C:\Users\Andy\Documents\Grantwritingusa\CAP 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915400" cy="54403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Allocation 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4191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$33.33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4191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$33.33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$33.33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00" y="5181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5181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$30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181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1000" y="6096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7400" y="6096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7600" y="60960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$70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4724400"/>
            <a:ext cx="9067800" cy="198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200" y="5715000"/>
            <a:ext cx="9067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US" dirty="0" smtClean="0"/>
              <a:t>Keep a portion of the program viable even if some of it cannot be funded.</a:t>
            </a:r>
          </a:p>
          <a:p>
            <a:r>
              <a:rPr lang="en-US" dirty="0" smtClean="0"/>
              <a:t>Begin </a:t>
            </a:r>
            <a:r>
              <a:rPr lang="en-US" dirty="0"/>
              <a:t>charging for previously free services.</a:t>
            </a:r>
          </a:p>
          <a:p>
            <a:r>
              <a:rPr lang="en-US" dirty="0" smtClean="0"/>
              <a:t>Monetize some aspect of your organization. (Is there </a:t>
            </a:r>
            <a:r>
              <a:rPr lang="en-US" dirty="0"/>
              <a:t>money </a:t>
            </a:r>
            <a:r>
              <a:rPr lang="en-US" dirty="0" smtClean="0"/>
              <a:t>hidden somewhere in what you do?)</a:t>
            </a:r>
            <a:endParaRPr lang="en-US" dirty="0"/>
          </a:p>
          <a:p>
            <a:r>
              <a:rPr lang="en-US" dirty="0"/>
              <a:t>Develop sources of soft funding and use to sustain.</a:t>
            </a:r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age result for budget forma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3380">
            <a:off x="1845350" y="-32430"/>
            <a:ext cx="7998465" cy="52309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</a:t>
            </a:r>
            <a:r>
              <a:rPr lang="en-US" dirty="0" smtClean="0"/>
              <a:t>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Page </a:t>
            </a:r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8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Narrative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a separate document required by the funder as part of your proposal</a:t>
            </a:r>
          </a:p>
          <a:p>
            <a:r>
              <a:rPr lang="en-US" dirty="0" smtClean="0"/>
              <a:t>Break out into smallest detail</a:t>
            </a:r>
          </a:p>
          <a:p>
            <a:pPr lvl="1"/>
            <a:r>
              <a:rPr lang="en-US" dirty="0" smtClean="0"/>
              <a:t>Name of the item</a:t>
            </a:r>
          </a:p>
          <a:p>
            <a:pPr lvl="1"/>
            <a:r>
              <a:rPr lang="en-US" dirty="0" smtClean="0"/>
              <a:t>Purpose of the item</a:t>
            </a:r>
          </a:p>
          <a:p>
            <a:pPr lvl="1"/>
            <a:r>
              <a:rPr lang="en-US" dirty="0" smtClean="0"/>
              <a:t>Cost of the item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 Worksheet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 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Corporate Foundation and Giving Programs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eaLnBrk="1" hangingPunct="1"/>
            <a:r>
              <a:rPr lang="en-US" sz="2800" dirty="0"/>
              <a:t>Look for companies that have a presence in your community</a:t>
            </a:r>
          </a:p>
          <a:p>
            <a:pPr eaLnBrk="1" hangingPunct="1"/>
            <a:r>
              <a:rPr lang="en-US" sz="2800" dirty="0"/>
              <a:t>Go to their website and check out their corporate giving link.</a:t>
            </a:r>
          </a:p>
          <a:p>
            <a:pPr lvl="1" eaLnBrk="1" hangingPunct="1"/>
            <a:r>
              <a:rPr lang="en-US" sz="2400" dirty="0"/>
              <a:t>May be called Corporate Responsibility, Corporate Philanthropy, Community Funding, Community Giving, etc.</a:t>
            </a:r>
          </a:p>
          <a:p>
            <a:pPr eaLnBrk="1" hangingPunct="1"/>
            <a:r>
              <a:rPr lang="en-US" sz="2800" dirty="0"/>
              <a:t>Find out who and what they fund.</a:t>
            </a:r>
          </a:p>
          <a:p>
            <a:pPr eaLnBrk="1" hangingPunct="1"/>
            <a:r>
              <a:rPr lang="en-US" sz="2800" dirty="0"/>
              <a:t>Typically corporate foundations give only to nonprofits, but there are some exceptions. </a:t>
            </a:r>
          </a:p>
          <a:p>
            <a:pPr lvl="1" eaLnBrk="1" hangingPunct="1"/>
            <a:r>
              <a:rPr lang="en-US" sz="2400" dirty="0">
                <a:latin typeface="Wingdings" pitchFamily="2" charset="2"/>
              </a:rPr>
              <a:t> </a:t>
            </a:r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7EB49-4393-4F91-8368-09CEB15E80E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Supplanting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Supplanting can be criminal. </a:t>
            </a:r>
          </a:p>
          <a:p>
            <a:r>
              <a:rPr lang="en-US" dirty="0"/>
              <a:t>Supplanting may result in disallowed costs which must be repaid.</a:t>
            </a:r>
          </a:p>
          <a:p>
            <a:r>
              <a:rPr lang="en-US" dirty="0"/>
              <a:t>Most audit findings are related to the supplanting issue.</a:t>
            </a:r>
          </a:p>
        </p:txBody>
      </p:sp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1083-5442-4076-A8CB-0E86D49E735C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Row of Pots extr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98998"/>
            <a:ext cx="9144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Supplanting</a:t>
            </a:r>
          </a:p>
        </p:txBody>
      </p:sp>
      <p:sp>
        <p:nvSpPr>
          <p:cNvPr id="3891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20639D-CDD1-482C-8384-1EAA1C129E76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8" name="Picture 7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1825"/>
            <a:ext cx="1447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187700"/>
            <a:ext cx="1447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463" y="3194050"/>
            <a:ext cx="1447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190875"/>
            <a:ext cx="1447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050" y="3181350"/>
            <a:ext cx="14478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lan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167063"/>
            <a:ext cx="14478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lant2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28600"/>
            <a:ext cx="153193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34200" y="2133600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Federal Grant Funds</a:t>
            </a:r>
          </a:p>
        </p:txBody>
      </p:sp>
      <p:pic>
        <p:nvPicPr>
          <p:cNvPr id="22" name="Picture 21" descr="plant2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28600"/>
            <a:ext cx="153193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86000" y="3632537"/>
            <a:ext cx="1752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Supplanting or Replacing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Not OK!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29400" y="24892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339966"/>
                </a:solidFill>
              </a:rPr>
              <a:t>Supplementing </a:t>
            </a:r>
          </a:p>
          <a:p>
            <a:pPr algn="ctr"/>
            <a:r>
              <a:rPr lang="en-US" b="1" dirty="0">
                <a:solidFill>
                  <a:srgbClr val="339966"/>
                </a:solidFill>
              </a:rPr>
              <a:t>or Augmenting</a:t>
            </a:r>
          </a:p>
          <a:p>
            <a:pPr algn="ctr"/>
            <a:r>
              <a:rPr lang="en-US" b="1" dirty="0">
                <a:solidFill>
                  <a:srgbClr val="339966"/>
                </a:solidFill>
              </a:rPr>
              <a:t>OK!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3 L -0.48784 0.4208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14583 0.003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06632 0.4178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3" grpId="0"/>
      <p:bldP spid="2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Federal Grants!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800600"/>
          </a:xfrm>
        </p:spPr>
        <p:txBody>
          <a:bodyPr/>
          <a:lstStyle/>
          <a:p>
            <a:r>
              <a:rPr lang="en-US" b="1" dirty="0"/>
              <a:t>www.grants.gov</a:t>
            </a:r>
            <a:r>
              <a:rPr lang="en-US" dirty="0"/>
              <a:t> is now the standard </a:t>
            </a:r>
            <a:r>
              <a:rPr lang="en-US" dirty="0" smtClean="0"/>
              <a:t>portal </a:t>
            </a:r>
            <a:r>
              <a:rPr lang="en-US" dirty="0"/>
              <a:t>for almost all </a:t>
            </a:r>
            <a:r>
              <a:rPr lang="en-US" dirty="0" smtClean="0"/>
              <a:t>federal grant opportunities. You’ll use grants.gov to…</a:t>
            </a:r>
            <a:endParaRPr lang="en-US" dirty="0"/>
          </a:p>
          <a:p>
            <a:pPr lvl="1"/>
            <a:r>
              <a:rPr lang="en-US" dirty="0"/>
              <a:t>Find out what grants are available</a:t>
            </a:r>
          </a:p>
          <a:p>
            <a:pPr lvl="1"/>
            <a:r>
              <a:rPr lang="en-US" dirty="0"/>
              <a:t>Download and review the RFPs</a:t>
            </a:r>
          </a:p>
          <a:p>
            <a:pPr lvl="1"/>
            <a:r>
              <a:rPr lang="en-US" dirty="0"/>
              <a:t>Submit all proposals through </a:t>
            </a:r>
            <a:r>
              <a:rPr lang="en-US" dirty="0" smtClean="0"/>
              <a:t>the Work </a:t>
            </a:r>
            <a:r>
              <a:rPr lang="en-US" dirty="0"/>
              <a:t>Space (registration required)</a:t>
            </a:r>
          </a:p>
          <a:p>
            <a:r>
              <a:rPr lang="en-US" dirty="0"/>
              <a:t>A couple of hoops to jump through…..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/>
              <a:t>DUNS Number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All entities applying for a federal grant must have a DUNS (Data Universal Numbering System) number.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Developed by Dun and Bradstreet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Not a Federal Tax Number; it’s like a credit reporting system for any entity seeking government funding/contracts.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Your agency may already have one. Check with your financial people.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 Phone 1-866-705-5701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Online at Dunandbradstreet.com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Free – No cost to obtain a DUNS number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D9A3C9-D6CD-4A04-9CD6-7AD9F2800418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/>
              <a:t>Grants.gov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/>
            <a:r>
              <a:rPr lang="en-US" sz="4000" dirty="0"/>
              <a:t>SAM </a:t>
            </a:r>
          </a:p>
          <a:p>
            <a:pPr lvl="1" eaLnBrk="1" hangingPunct="1"/>
            <a:r>
              <a:rPr lang="en-US" sz="3600" dirty="0"/>
              <a:t>Register through “System for Award Management”</a:t>
            </a:r>
          </a:p>
          <a:p>
            <a:pPr eaLnBrk="1" hangingPunct="1"/>
            <a:r>
              <a:rPr lang="en-US" sz="4000" dirty="0"/>
              <a:t>AOR</a:t>
            </a:r>
          </a:p>
          <a:p>
            <a:pPr lvl="1" eaLnBrk="1" hangingPunct="1"/>
            <a:r>
              <a:rPr lang="en-US" sz="3600" dirty="0"/>
              <a:t>Designate an “Authorized Organizational Representative”</a:t>
            </a:r>
          </a:p>
        </p:txBody>
      </p:sp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B449D6-14DB-48F0-BEF9-DD84C984FD2A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144000" cy="115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uiExpand="1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</p:spPr>
        <p:txBody>
          <a:bodyPr/>
          <a:lstStyle/>
          <a:p>
            <a:r>
              <a:rPr lang="en-US" dirty="0"/>
              <a:t>EO 12372 </a:t>
            </a:r>
            <a:br>
              <a:rPr lang="en-US" dirty="0"/>
            </a:br>
            <a:r>
              <a:rPr lang="en-US" sz="3200" dirty="0"/>
              <a:t>(Executive Order 12372) </a:t>
            </a:r>
            <a:br>
              <a:rPr lang="en-US" sz="3200" dirty="0"/>
            </a:br>
            <a:r>
              <a:rPr lang="en-US" sz="3200" dirty="0"/>
              <a:t>Intergovernmental Review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3200" dirty="0"/>
              <a:t>SPOC or Single Point of Contact</a:t>
            </a:r>
          </a:p>
          <a:p>
            <a:pPr marL="342900" lvl="1" indent="-342900">
              <a:buFontTx/>
              <a:buChar char="•"/>
            </a:pPr>
            <a:r>
              <a:rPr lang="en-US" sz="3200" dirty="0"/>
              <a:t>If your states adheres to this order, you must notify them when you are submitting a proposal to a federal agency.</a:t>
            </a:r>
          </a:p>
          <a:p>
            <a:pPr marL="342900" lvl="1" indent="-342900">
              <a:buFontTx/>
              <a:buChar char="•"/>
            </a:pPr>
            <a:r>
              <a:rPr lang="en-US" sz="3200" dirty="0" smtClean="0"/>
              <a:t>18 </a:t>
            </a:r>
            <a:r>
              <a:rPr lang="en-US" sz="3200" dirty="0"/>
              <a:t>states currently require this. </a:t>
            </a:r>
            <a:endParaRPr lang="en-US" sz="3200" dirty="0" smtClean="0"/>
          </a:p>
          <a:p>
            <a:pPr marL="342900" lvl="1" indent="-342900">
              <a:buFontTx/>
              <a:buChar char="•"/>
            </a:pPr>
            <a:r>
              <a:rPr lang="en-US" sz="3200" dirty="0" smtClean="0"/>
              <a:t>List </a:t>
            </a:r>
            <a:r>
              <a:rPr lang="en-US" sz="3200" dirty="0"/>
              <a:t>can be found at:</a:t>
            </a:r>
          </a:p>
          <a:p>
            <a:pPr marL="342900" lvl="1" indent="-342900">
              <a:buNone/>
            </a:pPr>
            <a:r>
              <a:rPr lang="en-US" sz="1200" dirty="0" smtClean="0"/>
              <a:t>https://www.whitehouse.gov/wp-content/uploads/2017/11/Intergovernmental_-Review-_SPOC_01_2018_OFFM.pdf</a:t>
            </a:r>
            <a:endParaRPr lang="en-US" sz="1200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98A68B-587F-432D-A610-5EBD72D42441}" type="slidenum">
              <a:rPr lang="en-US" smtClean="0"/>
              <a:pPr/>
              <a:t>135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  <p:bldP spid="40963" grpId="1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2800" dirty="0"/>
              <a:t>States that Currently Participate in E.O. 12372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90600"/>
            <a:ext cx="7924800" cy="5638800"/>
          </a:xfrm>
        </p:spPr>
        <p:txBody>
          <a:bodyPr numCol="3"/>
          <a:lstStyle/>
          <a:p>
            <a:pPr>
              <a:buNone/>
            </a:pPr>
            <a:r>
              <a:rPr lang="en-US" sz="1600" b="1" baseline="30000" dirty="0"/>
              <a:t>ARIZONA</a:t>
            </a:r>
          </a:p>
          <a:p>
            <a:pPr>
              <a:buNone/>
            </a:pPr>
            <a:r>
              <a:rPr lang="en-US" sz="1600" b="1" baseline="30000" dirty="0"/>
              <a:t>Matthew Hanson, GPC</a:t>
            </a:r>
          </a:p>
          <a:p>
            <a:pPr>
              <a:buNone/>
            </a:pPr>
            <a:r>
              <a:rPr lang="en-US" sz="1600" b="1" baseline="30000" dirty="0">
                <a:hlinkClick r:id="rId2"/>
              </a:rPr>
              <a:t>Matthew.Hanson@azdoa.gov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ARKANSAS</a:t>
            </a:r>
          </a:p>
          <a:p>
            <a:pPr>
              <a:buNone/>
            </a:pPr>
            <a:r>
              <a:rPr lang="en-US" sz="1600" b="1" baseline="30000" dirty="0"/>
              <a:t>Tracy L. Copeland</a:t>
            </a:r>
          </a:p>
          <a:p>
            <a:pPr>
              <a:buNone/>
            </a:pPr>
            <a:r>
              <a:rPr lang="en-US" sz="1600" b="1" baseline="30000" dirty="0">
                <a:hlinkClick r:id="rId3"/>
              </a:rPr>
              <a:t>tracy.copeland@dfa.state.ar.us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CALIFORNIA</a:t>
            </a:r>
          </a:p>
          <a:p>
            <a:pPr>
              <a:buNone/>
            </a:pPr>
            <a:r>
              <a:rPr lang="en-US" sz="1600" b="1" baseline="30000" dirty="0">
                <a:hlinkClick r:id="rId4"/>
              </a:rPr>
              <a:t>state.clearinghouse@opr.ca.gov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DELAWARE</a:t>
            </a:r>
          </a:p>
          <a:p>
            <a:pPr>
              <a:buNone/>
            </a:pPr>
            <a:r>
              <a:rPr lang="en-US" sz="1600" b="1" baseline="30000" dirty="0"/>
              <a:t>Lindsay Lewis</a:t>
            </a:r>
          </a:p>
          <a:p>
            <a:pPr>
              <a:buNone/>
            </a:pPr>
            <a:r>
              <a:rPr lang="en-US" sz="1600" b="1" baseline="30000" dirty="0">
                <a:hlinkClick r:id="rId5"/>
              </a:rPr>
              <a:t>Lindsay.Lewis@state.de.us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DISTRICT OF COLUMBIA</a:t>
            </a:r>
          </a:p>
          <a:p>
            <a:pPr>
              <a:buNone/>
            </a:pPr>
            <a:r>
              <a:rPr lang="en-US" sz="1600" b="1" baseline="30000" dirty="0"/>
              <a:t>Pat Henry</a:t>
            </a:r>
          </a:p>
          <a:p>
            <a:pPr>
              <a:buNone/>
            </a:pPr>
            <a:r>
              <a:rPr lang="en-US" sz="1600" b="1" baseline="30000" dirty="0">
                <a:hlinkClick r:id="rId6"/>
              </a:rPr>
              <a:t>http://opgs.dc.gov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FLORIDA</a:t>
            </a:r>
          </a:p>
          <a:p>
            <a:pPr>
              <a:buNone/>
            </a:pPr>
            <a:r>
              <a:rPr lang="en-US" sz="1600" b="1" baseline="30000" dirty="0"/>
              <a:t>Chris Stahl</a:t>
            </a:r>
          </a:p>
          <a:p>
            <a:pPr>
              <a:buNone/>
            </a:pPr>
            <a:r>
              <a:rPr lang="en-US" sz="1600" b="1" baseline="30000" dirty="0">
                <a:hlinkClick r:id="rId7"/>
              </a:rPr>
              <a:t>Chris.Stahl@dep.state.fl.us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IOWA</a:t>
            </a:r>
          </a:p>
          <a:p>
            <a:pPr>
              <a:buNone/>
            </a:pPr>
            <a:r>
              <a:rPr lang="en-US" sz="1600" b="1" baseline="30000" dirty="0"/>
              <a:t>Debra </a:t>
            </a:r>
            <a:r>
              <a:rPr lang="en-US" sz="1600" b="1" baseline="30000" dirty="0" err="1"/>
              <a:t>Scrowther</a:t>
            </a: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>
                <a:hlinkClick r:id="rId8"/>
              </a:rPr>
              <a:t>Debra.Scrowther@iowa.gov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KENTUCKY </a:t>
            </a:r>
          </a:p>
          <a:p>
            <a:pPr>
              <a:buNone/>
            </a:pPr>
            <a:r>
              <a:rPr lang="en-US" sz="1600" b="1" baseline="30000" dirty="0"/>
              <a:t>Lee </a:t>
            </a:r>
            <a:r>
              <a:rPr lang="en-US" sz="1600" b="1" baseline="30000" dirty="0" err="1"/>
              <a:t>Nalley</a:t>
            </a: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>
                <a:hlinkClick r:id="rId9"/>
              </a:rPr>
              <a:t>Lee.Nalley@ky.gov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LOUISIANA</a:t>
            </a:r>
          </a:p>
          <a:p>
            <a:pPr>
              <a:buNone/>
            </a:pPr>
            <a:r>
              <a:rPr lang="en-US" sz="1600" b="1" baseline="30000" dirty="0"/>
              <a:t>Terry Thomas</a:t>
            </a:r>
          </a:p>
          <a:p>
            <a:pPr>
              <a:buNone/>
            </a:pPr>
            <a:r>
              <a:rPr lang="en-US" sz="1600" b="1" baseline="30000" dirty="0">
                <a:hlinkClick r:id="rId10"/>
              </a:rPr>
              <a:t>Terry.Thomas@la.gov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MARYLAND</a:t>
            </a:r>
          </a:p>
          <a:p>
            <a:pPr>
              <a:buNone/>
            </a:pPr>
            <a:r>
              <a:rPr lang="en-US" sz="1600" b="1" baseline="30000" dirty="0"/>
              <a:t>Jason </a:t>
            </a:r>
            <a:r>
              <a:rPr lang="en-US" sz="1600" b="1" baseline="30000" dirty="0" err="1"/>
              <a:t>Dubow</a:t>
            </a:r>
            <a:r>
              <a:rPr lang="en-US" sz="1600" b="1" baseline="30000" dirty="0"/>
              <a:t>, Manager</a:t>
            </a:r>
          </a:p>
          <a:p>
            <a:pPr>
              <a:buNone/>
            </a:pPr>
            <a:r>
              <a:rPr lang="en-US" sz="1600" b="1" baseline="30000" dirty="0"/>
              <a:t>Telephone:  (410) 767-4490</a:t>
            </a:r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MICHIGAN</a:t>
            </a:r>
          </a:p>
          <a:p>
            <a:pPr>
              <a:buNone/>
            </a:pPr>
            <a:r>
              <a:rPr lang="en-US" sz="1600" b="1" baseline="30000" dirty="0"/>
              <a:t>Ed Hug</a:t>
            </a:r>
          </a:p>
          <a:p>
            <a:pPr>
              <a:buNone/>
            </a:pPr>
            <a:r>
              <a:rPr lang="en-US" sz="1600" b="1" baseline="30000" dirty="0">
                <a:hlinkClick r:id="rId11"/>
              </a:rPr>
              <a:t>hug@semcog.org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MISSOURI</a:t>
            </a:r>
          </a:p>
          <a:p>
            <a:pPr>
              <a:buNone/>
            </a:pPr>
            <a:r>
              <a:rPr lang="en-US" sz="1600" b="1" baseline="30000" dirty="0"/>
              <a:t>Sara </a:t>
            </a:r>
            <a:r>
              <a:rPr lang="en-US" sz="1600" b="1" baseline="30000" dirty="0" err="1"/>
              <a:t>VanderFeltz</a:t>
            </a: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>
                <a:hlinkClick r:id="rId12"/>
              </a:rPr>
              <a:t>sara.vanderfeltz@oa.mo.gov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NEVADA </a:t>
            </a:r>
          </a:p>
          <a:p>
            <a:pPr>
              <a:buNone/>
            </a:pPr>
            <a:r>
              <a:rPr lang="en-US" sz="1600" b="1" baseline="30000" dirty="0"/>
              <a:t>Department of Administration</a:t>
            </a:r>
          </a:p>
          <a:p>
            <a:pPr>
              <a:buNone/>
            </a:pPr>
            <a:r>
              <a:rPr lang="en-US" sz="1600" b="1" baseline="30000" dirty="0">
                <a:hlinkClick r:id="rId13"/>
              </a:rPr>
              <a:t>slambert@admin.nv.gov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NEW HAMPSHIRE </a:t>
            </a:r>
          </a:p>
          <a:p>
            <a:pPr>
              <a:buNone/>
            </a:pPr>
            <a:r>
              <a:rPr lang="en-US" sz="1600" b="1" baseline="30000" dirty="0"/>
              <a:t>Michele </a:t>
            </a:r>
            <a:r>
              <a:rPr lang="en-US" sz="1600" b="1" baseline="30000" dirty="0" err="1"/>
              <a:t>Zydel</a:t>
            </a: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>
                <a:hlinkClick r:id="rId14"/>
              </a:rPr>
              <a:t>michele.zydel@nh.gov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NORTH DAKOTA</a:t>
            </a:r>
          </a:p>
          <a:p>
            <a:pPr>
              <a:buNone/>
            </a:pPr>
            <a:r>
              <a:rPr lang="en-US" sz="1600" b="1" baseline="30000" dirty="0" err="1"/>
              <a:t>Rikki</a:t>
            </a:r>
            <a:r>
              <a:rPr lang="en-US" sz="1600" b="1" baseline="30000" dirty="0"/>
              <a:t> </a:t>
            </a:r>
            <a:r>
              <a:rPr lang="en-US" sz="1600" b="1" baseline="30000" dirty="0" err="1"/>
              <a:t>Roehrich</a:t>
            </a: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>
                <a:hlinkClick r:id="rId15"/>
              </a:rPr>
              <a:t>rroehrich@nd.gov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 smtClean="0"/>
              <a:t>SOUTH </a:t>
            </a:r>
            <a:r>
              <a:rPr lang="en-US" sz="1600" b="1" baseline="30000" dirty="0"/>
              <a:t>CAROLINA</a:t>
            </a:r>
          </a:p>
          <a:p>
            <a:pPr>
              <a:buNone/>
            </a:pPr>
            <a:r>
              <a:rPr lang="en-US" sz="1600" b="1" baseline="30000" dirty="0"/>
              <a:t>Bonny L. Anderson</a:t>
            </a:r>
          </a:p>
          <a:p>
            <a:pPr>
              <a:buNone/>
            </a:pPr>
            <a:r>
              <a:rPr lang="en-US" sz="1600" b="1" baseline="30000" dirty="0">
                <a:hlinkClick r:id="rId16"/>
              </a:rPr>
              <a:t>banderson@budget.sc.gov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UTAH</a:t>
            </a:r>
          </a:p>
          <a:p>
            <a:pPr>
              <a:buNone/>
            </a:pPr>
            <a:r>
              <a:rPr lang="en-US" sz="1600" b="1" baseline="30000" dirty="0"/>
              <a:t>Ken Matthews</a:t>
            </a:r>
          </a:p>
          <a:p>
            <a:pPr>
              <a:buNone/>
            </a:pPr>
            <a:r>
              <a:rPr lang="en-US" sz="1600" b="1" baseline="30000" dirty="0">
                <a:hlinkClick r:id="rId17"/>
              </a:rPr>
              <a:t>stategrants@utah.gov</a:t>
            </a:r>
            <a:endParaRPr lang="en-US" sz="1600" b="1" baseline="30000" dirty="0"/>
          </a:p>
          <a:p>
            <a:pPr>
              <a:buNone/>
            </a:pPr>
            <a:endParaRPr lang="en-US" sz="1600" b="1" baseline="30000" dirty="0"/>
          </a:p>
          <a:p>
            <a:pPr>
              <a:buNone/>
            </a:pPr>
            <a:r>
              <a:rPr lang="en-US" sz="1600" b="1" baseline="30000" dirty="0"/>
              <a:t>WEST VIRGINIA</a:t>
            </a:r>
          </a:p>
          <a:p>
            <a:pPr>
              <a:buNone/>
            </a:pPr>
            <a:r>
              <a:rPr lang="en-US" sz="1600" b="1" baseline="30000" dirty="0"/>
              <a:t>Mary Jo Thompson</a:t>
            </a:r>
          </a:p>
          <a:p>
            <a:pPr>
              <a:buNone/>
            </a:pPr>
            <a:r>
              <a:rPr lang="en-US" sz="1600" b="1" baseline="30000" dirty="0"/>
              <a:t>Mary.j.thompson@wv.gov </a:t>
            </a:r>
            <a:r>
              <a:rPr lang="en-US" sz="900" b="1" baseline="30000" dirty="0"/>
              <a:t>	</a:t>
            </a:r>
          </a:p>
          <a:p>
            <a:pPr>
              <a:buNone/>
            </a:pPr>
            <a:endParaRPr lang="en-US" sz="1200" b="1" baseline="30000" dirty="0"/>
          </a:p>
          <a:p>
            <a:pPr>
              <a:buNone/>
            </a:pPr>
            <a:r>
              <a:rPr lang="en-US" sz="1600" b="1" baseline="30000" dirty="0"/>
              <a:t>Also:</a:t>
            </a:r>
          </a:p>
          <a:p>
            <a:pPr>
              <a:buNone/>
            </a:pPr>
            <a:r>
              <a:rPr lang="en-US" sz="1600" b="1" baseline="30000" dirty="0"/>
              <a:t>AMERICAN SAMOA </a:t>
            </a:r>
          </a:p>
          <a:p>
            <a:pPr>
              <a:buNone/>
            </a:pPr>
            <a:r>
              <a:rPr lang="en-US" sz="1600" b="1" baseline="30000" dirty="0"/>
              <a:t>GUAM </a:t>
            </a:r>
          </a:p>
          <a:p>
            <a:pPr>
              <a:buNone/>
            </a:pPr>
            <a:r>
              <a:rPr lang="en-US" sz="1600" b="1" baseline="30000" dirty="0"/>
              <a:t>NORTH MARIANA ISLANDS</a:t>
            </a:r>
          </a:p>
          <a:p>
            <a:pPr>
              <a:buNone/>
            </a:pPr>
            <a:r>
              <a:rPr lang="en-US" sz="1600" b="1" baseline="30000" dirty="0"/>
              <a:t>PUERTO RICO </a:t>
            </a:r>
          </a:p>
          <a:p>
            <a:pPr>
              <a:buNone/>
            </a:pPr>
            <a:r>
              <a:rPr lang="en-US" sz="1600" b="1" baseline="30000" dirty="0"/>
              <a:t>VIRGIN ISLANDS</a:t>
            </a:r>
          </a:p>
          <a:p>
            <a:pPr>
              <a:buNone/>
            </a:pPr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96200" y="6248400"/>
            <a:ext cx="1219200" cy="476250"/>
          </a:xfrm>
        </p:spPr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Sample grants.gov Application Package</a:t>
            </a:r>
          </a:p>
        </p:txBody>
      </p:sp>
      <p:sp>
        <p:nvSpPr>
          <p:cNvPr id="43012" name="Content Placeholder 4"/>
          <p:cNvSpPr>
            <a:spLocks noGrp="1"/>
          </p:cNvSpPr>
          <p:nvPr>
            <p:ph idx="1"/>
          </p:nvPr>
        </p:nvSpPr>
        <p:spPr>
          <a:xfrm>
            <a:off x="381000" y="2057400"/>
            <a:ext cx="8382000" cy="3763963"/>
          </a:xfrm>
        </p:spPr>
        <p:txBody>
          <a:bodyPr/>
          <a:lstStyle/>
          <a:p>
            <a:r>
              <a:rPr lang="en-US" sz="2800" dirty="0"/>
              <a:t>Almost all federal </a:t>
            </a:r>
            <a:r>
              <a:rPr lang="en-US" sz="2800" dirty="0" smtClean="0"/>
              <a:t>grant programs now utilize </a:t>
            </a:r>
            <a:r>
              <a:rPr lang="en-US" sz="2800" dirty="0"/>
              <a:t>the </a:t>
            </a:r>
            <a:r>
              <a:rPr lang="en-US" sz="2800" dirty="0" smtClean="0"/>
              <a:t>“workspace” </a:t>
            </a:r>
            <a:r>
              <a:rPr lang="en-US" sz="2800" dirty="0"/>
              <a:t>on grants.gov for </a:t>
            </a:r>
            <a:r>
              <a:rPr lang="en-US" sz="2800" dirty="0" smtClean="0"/>
              <a:t>disseminating grant forms and receiving applications.</a:t>
            </a:r>
            <a:endParaRPr lang="en-US" sz="2800" dirty="0"/>
          </a:p>
          <a:p>
            <a:r>
              <a:rPr lang="en-US" sz="2800" dirty="0"/>
              <a:t>Download RFPs and SF-424 in </a:t>
            </a:r>
            <a:r>
              <a:rPr lang="en-US" sz="2800" dirty="0" err="1" smtClean="0"/>
              <a:t>pdf</a:t>
            </a:r>
            <a:r>
              <a:rPr lang="en-US" sz="2800" dirty="0" smtClean="0"/>
              <a:t> </a:t>
            </a:r>
            <a:r>
              <a:rPr lang="en-US" sz="2800" dirty="0"/>
              <a:t>format using “</a:t>
            </a:r>
            <a:r>
              <a:rPr lang="en-US" sz="2800" b="1" dirty="0"/>
              <a:t>Preview</a:t>
            </a:r>
            <a:r>
              <a:rPr lang="en-US" sz="2800" dirty="0"/>
              <a:t>” link to look at the opportunity.</a:t>
            </a:r>
          </a:p>
          <a:p>
            <a:r>
              <a:rPr lang="en-US" sz="2800" dirty="0"/>
              <a:t>The </a:t>
            </a:r>
            <a:r>
              <a:rPr lang="en-US" sz="2800" dirty="0" smtClean="0"/>
              <a:t>“</a:t>
            </a:r>
            <a:r>
              <a:rPr lang="en-US" sz="2800" b="1" dirty="0" smtClean="0"/>
              <a:t>Apply</a:t>
            </a:r>
            <a:r>
              <a:rPr lang="en-US" sz="2800" dirty="0" smtClean="0"/>
              <a:t>” </a:t>
            </a:r>
            <a:r>
              <a:rPr lang="en-US" sz="2800" dirty="0"/>
              <a:t>link will ask you to log in so you can begin your online application in workspace.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D36605-2064-43BB-A5DF-43CFB310C660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1027" name="Picture 3" descr="C:\Users\Andy\Documents\Grantwritingusa\SF424\SF424_2_1-V2.1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11044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885E-6 L 0 -0.57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2051" name="Picture 3" descr="C:\Users\Andy\Documents\Grantwritingusa\SF424\SF424_2_1-V2.1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458200" cy="10945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7E-8 L 0.00416 -0.58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Cash Flow Graph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Funne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931">
            <a:off x="6253163" y="2495550"/>
            <a:ext cx="23495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EC913B-EA0D-44CD-A27C-1E599935F15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cash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762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sh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762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 descr="FunnelFron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690">
            <a:off x="6256338" y="2508250"/>
            <a:ext cx="2316162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oliticianAr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2700" y="381000"/>
            <a:ext cx="1485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58000" y="1828800"/>
            <a:ext cx="1752600" cy="685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00400" y="1828800"/>
            <a:ext cx="2667000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1905000"/>
            <a:ext cx="914400" cy="609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oliticia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1775" y="0"/>
            <a:ext cx="25622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6.25636E-6 C 0.08456 -0.00254 0.1691 -0.00485 0.17518 0.06179 C 0.18126 0.12842 0.07518 0.33434 0.03594 0.39982 C -0.00329 0.4653 -0.04461 0.4461 -0.06076 0.45535 " pathEditMode="relative" ptsTypes="aaaA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77336E-6 C 0.08907 -0.00324 0.1783 -0.00625 0.18438 0.0629 C 0.1908 0.13205 0.11042 0.3499 0.03594 0.41581 C -0.03819 0.48173 -0.18871 0.49005 -0.26111 0.45837 C -0.33298 0.42668 -0.36458 0.32631 -0.39548 0.22594 " pathEditMode="relative" rAng="0" ptsTypes="aaa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  <p:pic>
        <p:nvPicPr>
          <p:cNvPr id="3075" name="Picture 3" descr="C:\Users\Andy\Documents\Grantwritingusa\SF424\SF424_2_1-V2.1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686800" cy="11241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8279E-6 L -3.33333E-6 -0.68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  <p:pic>
        <p:nvPicPr>
          <p:cNvPr id="4099" name="Picture 3" descr="C:\Users\Andy\Documents\Grantwritingusa\SF424\ProjectNarrativeAttachments_1_2-V1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228600"/>
            <a:ext cx="8305800" cy="10748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pic>
        <p:nvPicPr>
          <p:cNvPr id="5124" name="Picture 4" descr="C:\Users\Andy\Documents\Grantwritingusa\SF424\AttachmentForm_1_2-V1.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073" y="304800"/>
            <a:ext cx="8007927" cy="1036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oppFOA-ETA-16-12-cfda17.268-cidFOA-ETA-16-12_Page_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0894" cy="7086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oppFOA-ETA-16-12-cfda17.268-cidFOA-ETA-16-12_Page_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0895" cy="7086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ppFOA-ETA-16-12-cfda17.268-cidFOA-ETA-16-12_Page_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58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Submission requirements: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 accepts 4 file formats as attachments</a:t>
            </a:r>
          </a:p>
          <a:p>
            <a:pPr lvl="2"/>
            <a:r>
              <a:rPr lang="en-US" dirty="0" smtClean="0"/>
              <a:t>Text</a:t>
            </a:r>
          </a:p>
          <a:p>
            <a:pPr lvl="2"/>
            <a:r>
              <a:rPr lang="en-US" dirty="0" err="1" smtClean="0"/>
              <a:t>pdf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Word</a:t>
            </a:r>
          </a:p>
          <a:p>
            <a:pPr lvl="2"/>
            <a:r>
              <a:rPr lang="en-US" dirty="0" smtClean="0"/>
              <a:t>Excel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Warning: Name your file attachments the name designated in the RFP!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Submitting Through grants.gov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Register with grants.gov ASAP and become familiar with the application process (Workspace) well in advance of your deadline.</a:t>
            </a:r>
          </a:p>
          <a:p>
            <a:r>
              <a:rPr lang="en-US" sz="2800" dirty="0"/>
              <a:t>If you submit early and find you made a mistake you can resubmit up until the deadline.</a:t>
            </a:r>
          </a:p>
          <a:p>
            <a:r>
              <a:rPr lang="en-US" sz="2800" dirty="0"/>
              <a:t>Grants.gov has a good help desk to resolve issues, but they can’t save you if you miss the submission deadline.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Webinar on 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 highly recommend you review the Workspace webinar on grants.gov before submitting your first proposal.</a:t>
            </a:r>
          </a:p>
          <a:p>
            <a:pPr lvl="1"/>
            <a:r>
              <a:rPr lang="en-US" smtClean="0"/>
              <a:t>https://www.grants.gov/web/grants/applicants/workspace-overview.html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How Do I </a:t>
            </a:r>
            <a:r>
              <a:rPr lang="en-US" sz="3600" dirty="0" smtClean="0"/>
              <a:t>Write </a:t>
            </a:r>
            <a:r>
              <a:rPr lang="en-US" sz="3600" dirty="0"/>
              <a:t>My First Proposal?</a:t>
            </a:r>
          </a:p>
        </p:txBody>
      </p:sp>
      <p:sp>
        <p:nvSpPr>
          <p:cNvPr id="44036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 the RFP instructions. Outline it and </a:t>
            </a:r>
            <a:r>
              <a:rPr lang="en-US" dirty="0"/>
              <a:t>work off the outline.</a:t>
            </a:r>
          </a:p>
          <a:p>
            <a:r>
              <a:rPr lang="en-US" dirty="0"/>
              <a:t>By Committee: Assign each person a different section or </a:t>
            </a:r>
            <a:r>
              <a:rPr lang="en-US" dirty="0" smtClean="0"/>
              <a:t>question.</a:t>
            </a:r>
            <a:endParaRPr lang="en-US" dirty="0"/>
          </a:p>
          <a:p>
            <a:r>
              <a:rPr lang="en-US" dirty="0"/>
              <a:t>Compose your response within an electronic copy of the RFP</a:t>
            </a:r>
          </a:p>
          <a:p>
            <a:endParaRPr lang="en-US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73EF7F-693B-4AA6-B5A5-D016005C6387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Federal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b="1" dirty="0" smtClean="0"/>
              <a:t>Block grants: </a:t>
            </a:r>
            <a:r>
              <a:rPr lang="en-US" dirty="0" smtClean="0"/>
              <a:t>Money given for a fairly broad purpose with few strings attached.</a:t>
            </a:r>
          </a:p>
          <a:p>
            <a:pPr lvl="1"/>
            <a:r>
              <a:rPr lang="en-US" sz="2400" dirty="0" smtClean="0"/>
              <a:t>Substance Abuse Prevention and Treatment Block Grant</a:t>
            </a:r>
          </a:p>
          <a:p>
            <a:pPr lvl="1"/>
            <a:r>
              <a:rPr lang="en-US" sz="2400" dirty="0" smtClean="0"/>
              <a:t>Community Development Block Grant</a:t>
            </a:r>
          </a:p>
          <a:p>
            <a:pPr lvl="1"/>
            <a:r>
              <a:rPr lang="en-US" sz="2400" dirty="0" smtClean="0"/>
              <a:t>Energy Efficiency and Conservation Block Grant</a:t>
            </a:r>
          </a:p>
          <a:p>
            <a:pPr lvl="1"/>
            <a:r>
              <a:rPr lang="en-US" sz="2400" dirty="0" smtClean="0"/>
              <a:t>Social Services Block Grant</a:t>
            </a:r>
          </a:p>
          <a:p>
            <a:pPr lvl="1"/>
            <a:r>
              <a:rPr lang="en-US" sz="2400" dirty="0" smtClean="0"/>
              <a:t>Temporary Assistance to Needy Families</a:t>
            </a:r>
          </a:p>
          <a:p>
            <a:pPr lvl="1"/>
            <a:r>
              <a:rPr lang="en-US" sz="2400" dirty="0" smtClean="0"/>
              <a:t>Indian Housing Block Grant</a:t>
            </a:r>
          </a:p>
          <a:p>
            <a:pPr lvl="1"/>
            <a:r>
              <a:rPr lang="en-US" sz="2400" dirty="0" smtClean="0"/>
              <a:t>Community Mental Health Services Block Grant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72C6C3-047C-471B-96C7-4675DA234161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763000" cy="71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F592EE0-DDD7-4EC6-9D36-5F3BC338A289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39351"/>
            <a:ext cx="8686800" cy="581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6107"/>
            <a:ext cx="8686800" cy="92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FCFD28-A0B6-4E45-B0DD-B6986847EF35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444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FCFDDC-1DA8-4880-AAE0-964D1B3B1229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863103" cy="72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B66508-314F-4567-AF31-763F61453EC0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609600"/>
            <a:ext cx="9677400" cy="47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B44CCE-C6B5-4386-8E38-74A6D79E7129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2" y="76200"/>
            <a:ext cx="889733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A1B25A-9EEF-422B-A534-02A3632CCD46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281218" cy="606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52005B-6DB6-4317-BCD2-424F6E99AE7F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52229" name="Picture 4" descr="Grants Map Illust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(or Abstract)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59FFB-9961-463F-9FFA-8CEA8B6B81A0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Summary is…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essence of all our desires condensed </a:t>
            </a:r>
            <a:r>
              <a:rPr lang="en-US" dirty="0" smtClean="0"/>
              <a:t>into </a:t>
            </a:r>
            <a:r>
              <a:rPr lang="en-US" dirty="0"/>
              <a:t>a compelling sales pitch!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  <p:pic>
        <p:nvPicPr>
          <p:cNvPr id="7" name="Picture 2" descr="https://www.acsmeetings.org/files/images/students/elevator-pit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797628"/>
            <a:ext cx="7105648" cy="406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Types of Federal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b="1" dirty="0" smtClean="0"/>
              <a:t>Categorical grants: </a:t>
            </a:r>
            <a:r>
              <a:rPr lang="en-US" sz="2800" dirty="0" smtClean="0"/>
              <a:t>Money given for a specific purpose that comes with restrictions concerning how the money should be spent. There are two types of categorical grants: </a:t>
            </a:r>
          </a:p>
          <a:p>
            <a:pPr lvl="1"/>
            <a:r>
              <a:rPr lang="en-US" sz="2400" b="1" dirty="0" smtClean="0"/>
              <a:t>Project grants: </a:t>
            </a:r>
            <a:r>
              <a:rPr lang="en-US" sz="2400" dirty="0" smtClean="0"/>
              <a:t>Money states apply for by submitting specific project proposals </a:t>
            </a:r>
          </a:p>
          <a:p>
            <a:pPr lvl="1"/>
            <a:r>
              <a:rPr lang="en-US" sz="2400" b="1" dirty="0" smtClean="0"/>
              <a:t>Formula grants (entitlement): </a:t>
            </a:r>
            <a:r>
              <a:rPr lang="en-US" sz="2400" dirty="0" smtClean="0"/>
              <a:t>Money given to states according to a mathematical formula 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Can you condense this information into a single page? Half a page?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Who you are (Credibility)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you are concerned about (Problem/Needs Statement)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you propose to do (Goals and Objectives)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you propose to do it (Methods)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will you start and finish (Methods/Timeline)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Where will the project take place (Methods/Location)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much will the project cost and how much you’re requesting (Budget/Request)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much you have already or intend to invest (Budget/Match)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Forget the Ask!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ask is an actual statement that </a:t>
            </a:r>
            <a:r>
              <a:rPr lang="en-US" u="sng" dirty="0"/>
              <a:t>must be included</a:t>
            </a:r>
            <a:r>
              <a:rPr lang="en-US" dirty="0"/>
              <a:t> in your proposal. It says:</a:t>
            </a:r>
          </a:p>
          <a:p>
            <a:pPr lvl="1"/>
            <a:r>
              <a:rPr lang="en-US" dirty="0"/>
              <a:t>Who you are!</a:t>
            </a:r>
          </a:p>
          <a:p>
            <a:pPr lvl="1"/>
            <a:r>
              <a:rPr lang="en-US" dirty="0"/>
              <a:t>How much you want!</a:t>
            </a:r>
          </a:p>
          <a:p>
            <a:pPr lvl="1"/>
            <a:r>
              <a:rPr lang="en-US" dirty="0"/>
              <a:t>What it is for!</a:t>
            </a:r>
          </a:p>
          <a:p>
            <a:endParaRPr lang="en-US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8A6F-D1F7-4151-8913-9CED93A6FE45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4724400"/>
            <a:ext cx="8382000" cy="19383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u="sng" dirty="0"/>
              <a:t>Works For Vegas </a:t>
            </a:r>
            <a:r>
              <a:rPr lang="en-US" sz="4000" dirty="0"/>
              <a:t>requests </a:t>
            </a:r>
            <a:r>
              <a:rPr lang="en-US" sz="4000" u="sng" dirty="0"/>
              <a:t>$1.1 million</a:t>
            </a:r>
            <a:r>
              <a:rPr lang="en-US" sz="4000" dirty="0"/>
              <a:t> to </a:t>
            </a:r>
            <a:r>
              <a:rPr lang="en-US" sz="4000" u="sng" dirty="0"/>
              <a:t>conduct a </a:t>
            </a:r>
            <a:r>
              <a:rPr lang="en-US" sz="4000" u="sng" dirty="0" err="1"/>
              <a:t>YouthBuild</a:t>
            </a:r>
            <a:r>
              <a:rPr lang="en-US" sz="4000" u="sng" dirty="0"/>
              <a:t> program.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724400"/>
            <a:ext cx="8382000" cy="19383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u="sng" dirty="0" err="1"/>
              <a:t>TriCity</a:t>
            </a:r>
            <a:r>
              <a:rPr lang="en-US" sz="4000" u="sng" dirty="0"/>
              <a:t> Animal Shelter </a:t>
            </a:r>
            <a:r>
              <a:rPr lang="en-US" sz="4000" dirty="0"/>
              <a:t>requests </a:t>
            </a:r>
            <a:r>
              <a:rPr lang="en-US" sz="4000" u="sng" dirty="0"/>
              <a:t>$300,000</a:t>
            </a:r>
            <a:r>
              <a:rPr lang="en-US" sz="4000" dirty="0"/>
              <a:t> to </a:t>
            </a:r>
            <a:r>
              <a:rPr lang="en-US" sz="4000" u="sng" dirty="0"/>
              <a:t>establish a spay and neuter clinic.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4724400"/>
            <a:ext cx="8534400" cy="19383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u="sng" dirty="0">
                <a:solidFill>
                  <a:schemeClr val="tx1"/>
                </a:solidFill>
              </a:rPr>
              <a:t>The Jefferson County School District </a:t>
            </a:r>
            <a:r>
              <a:rPr lang="en-US" sz="4000" dirty="0">
                <a:solidFill>
                  <a:schemeClr val="tx1"/>
                </a:solidFill>
              </a:rPr>
              <a:t>requests </a:t>
            </a:r>
            <a:r>
              <a:rPr lang="en-US" sz="4000" u="sng" dirty="0">
                <a:solidFill>
                  <a:schemeClr val="tx1"/>
                </a:solidFill>
              </a:rPr>
              <a:t>$600,000</a:t>
            </a:r>
            <a:r>
              <a:rPr lang="en-US" sz="4000" dirty="0">
                <a:solidFill>
                  <a:schemeClr val="tx1"/>
                </a:solidFill>
              </a:rPr>
              <a:t> to </a:t>
            </a:r>
            <a:r>
              <a:rPr lang="en-US" sz="4000" u="sng" dirty="0">
                <a:solidFill>
                  <a:schemeClr val="tx1"/>
                </a:solidFill>
              </a:rPr>
              <a:t>establish a children’s nutrition program.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724400"/>
            <a:ext cx="8534400" cy="19383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 u="sng" dirty="0">
                <a:solidFill>
                  <a:schemeClr val="tx1"/>
                </a:solidFill>
              </a:rPr>
              <a:t>Signature Productions </a:t>
            </a:r>
            <a:r>
              <a:rPr lang="en-US" sz="4000" dirty="0">
                <a:solidFill>
                  <a:schemeClr val="tx1"/>
                </a:solidFill>
              </a:rPr>
              <a:t>requests </a:t>
            </a:r>
            <a:r>
              <a:rPr lang="en-US" sz="4000" u="sng" dirty="0">
                <a:solidFill>
                  <a:schemeClr val="tx1"/>
                </a:solidFill>
              </a:rPr>
              <a:t>$100,000</a:t>
            </a:r>
            <a:r>
              <a:rPr lang="en-US" sz="4000" dirty="0">
                <a:solidFill>
                  <a:schemeClr val="tx1"/>
                </a:solidFill>
              </a:rPr>
              <a:t> to </a:t>
            </a:r>
            <a:r>
              <a:rPr lang="en-US" sz="4000" u="sng" dirty="0">
                <a:solidFill>
                  <a:schemeClr val="tx1"/>
                </a:solidFill>
              </a:rPr>
              <a:t>stage 3 musical plays during 2019.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Finally…Where’s the Money?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Links to resources may be found at the </a:t>
            </a:r>
            <a:r>
              <a:rPr lang="en-US" dirty="0" err="1"/>
              <a:t>GrantwritingUSA</a:t>
            </a:r>
            <a:r>
              <a:rPr lang="en-US" dirty="0"/>
              <a:t> alumni forum:</a:t>
            </a:r>
          </a:p>
          <a:p>
            <a:pPr algn="ctr">
              <a:buNone/>
            </a:pPr>
            <a:r>
              <a:rPr lang="en-US" sz="4400" dirty="0">
                <a:hlinkClick r:id="rId2"/>
              </a:rPr>
              <a:t>www.grantwritingusa.com/grads</a:t>
            </a:r>
            <a:endParaRPr lang="en-US" sz="4400" dirty="0"/>
          </a:p>
          <a:p>
            <a:pPr algn="ctr">
              <a:buNone/>
            </a:pPr>
            <a:endParaRPr lang="en-US" sz="4400" dirty="0"/>
          </a:p>
          <a:p>
            <a:pPr algn="ctr">
              <a:buNone/>
            </a:pPr>
            <a:r>
              <a:rPr lang="en-US" sz="4400" dirty="0"/>
              <a:t>Keyword is “friendship”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now…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 building your credibility file</a:t>
            </a:r>
          </a:p>
          <a:p>
            <a:r>
              <a:rPr lang="en-US" dirty="0"/>
              <a:t>Create a file listing recurring costs (fringe benefit rates, computer purchases IT, etc.)</a:t>
            </a:r>
          </a:p>
          <a:p>
            <a:r>
              <a:rPr lang="en-US" dirty="0"/>
              <a:t>Write your Problem Statement</a:t>
            </a:r>
          </a:p>
          <a:p>
            <a:r>
              <a:rPr lang="en-US" dirty="0"/>
              <a:t>Gather Resumes</a:t>
            </a:r>
          </a:p>
          <a:p>
            <a:r>
              <a:rPr lang="en-US" dirty="0"/>
              <a:t>Anticipate release dates of RFPs by determining when the last RFPs were issued.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F6C13-7387-4814-BD62-8097BF663183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What to do now…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Determine what money will fund - the problem</a:t>
            </a:r>
          </a:p>
          <a:p>
            <a:r>
              <a:rPr lang="en-US" dirty="0"/>
              <a:t>Estimate the measurable outcomes of your project? </a:t>
            </a:r>
          </a:p>
          <a:p>
            <a:r>
              <a:rPr lang="en-US" dirty="0"/>
              <a:t>Determine what impact this $ will have on the problem.</a:t>
            </a:r>
          </a:p>
          <a:p>
            <a:r>
              <a:rPr lang="en-US" dirty="0"/>
              <a:t>Budgets usually have to wait for the RFP, but begin developing a relationship with your finance people now.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B62469-A3E2-4167-9F98-8CCCA3A93480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now…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 what are other people doing in your field. Borrow the best practices.</a:t>
            </a:r>
          </a:p>
          <a:p>
            <a:r>
              <a:rPr lang="en-US" dirty="0"/>
              <a:t>Start investigating the possibility of using outside evaluators.</a:t>
            </a:r>
          </a:p>
          <a:p>
            <a:r>
              <a:rPr lang="en-US" dirty="0"/>
              <a:t>Seek opportunities to meet and develop potential relationships with people who have access to, or can help you get funding (schmooze factor).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01A7C0-ECF6-4C98-8884-8FD7B4933DC9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now…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researching potential grants </a:t>
            </a:r>
          </a:p>
          <a:p>
            <a:r>
              <a:rPr lang="en-US" dirty="0"/>
              <a:t>CDFA is #1 place for Federal resources and grants</a:t>
            </a:r>
          </a:p>
          <a:p>
            <a:r>
              <a:rPr lang="en-US" dirty="0"/>
              <a:t>Look at Foundation Center Search for 990 forms.</a:t>
            </a:r>
          </a:p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E93A59-0A71-4902-9618-B40C20E331C9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do now…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your 990 search, make a list of private foundations in your area</a:t>
            </a:r>
          </a:p>
          <a:p>
            <a:r>
              <a:rPr lang="en-US" dirty="0" smtClean="0"/>
              <a:t>Browse </a:t>
            </a:r>
            <a:r>
              <a:rPr lang="en-US" dirty="0"/>
              <a:t>their websites (or other sources) to determine their funding priorities</a:t>
            </a:r>
          </a:p>
          <a:p>
            <a:r>
              <a:rPr lang="en-US" dirty="0"/>
              <a:t>Send a query letter asking them if they would consider a formal proposal from you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3E70AF3-9FF5-40C4-941C-8AC80E2B8464}" type="slidenum">
              <a:rPr lang="en-US" smtClean="0"/>
              <a:pPr/>
              <a:t>167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Maslow’s Hierarchy of Needs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800" dirty="0"/>
              <a:t>Self-actualization - </a:t>
            </a:r>
            <a:r>
              <a:rPr lang="en-US" sz="2400" dirty="0"/>
              <a:t>to become everything that one is capable of becoming</a:t>
            </a:r>
          </a:p>
          <a:p>
            <a:r>
              <a:rPr lang="en-US" sz="2800" dirty="0"/>
              <a:t>Esteem - </a:t>
            </a:r>
            <a:r>
              <a:rPr lang="en-US" sz="2400" dirty="0"/>
              <a:t>All humans have a need to be respected and to have self-esteem and self-respect.</a:t>
            </a:r>
          </a:p>
          <a:p>
            <a:r>
              <a:rPr lang="en-US" sz="2800" dirty="0"/>
              <a:t>Love and belonging - </a:t>
            </a:r>
            <a:r>
              <a:rPr lang="en-US" sz="2400" dirty="0"/>
              <a:t>Friendship, Intimacy and Family</a:t>
            </a:r>
          </a:p>
          <a:p>
            <a:r>
              <a:rPr lang="en-US" sz="2800" dirty="0"/>
              <a:t>Safety needs - </a:t>
            </a:r>
            <a:r>
              <a:rPr lang="en-US" sz="2400" dirty="0"/>
              <a:t>Personal security, Financial security, Health and well-being</a:t>
            </a:r>
          </a:p>
          <a:p>
            <a:r>
              <a:rPr lang="en-US" sz="2800" dirty="0"/>
              <a:t>Physiological needs - </a:t>
            </a:r>
            <a:r>
              <a:rPr lang="en-US" sz="2400" dirty="0"/>
              <a:t>The literal requirements for human survival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3F937D-84F6-4E61-A603-8C2723B897A3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/>
              <a:t>Arguments that will increase your chances of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>
              <a:defRPr/>
            </a:pPr>
            <a:r>
              <a:rPr lang="en-US" sz="6000" baseline="30000" dirty="0"/>
              <a:t>Aristotle, and later Cicero, divided arguments into three categories: </a:t>
            </a:r>
          </a:p>
          <a:p>
            <a:pPr lvl="1">
              <a:defRPr/>
            </a:pPr>
            <a:r>
              <a:rPr lang="en-US" sz="5400" baseline="30000" dirty="0">
                <a:ea typeface="+mn-ea"/>
                <a:cs typeface="+mn-cs"/>
              </a:rPr>
              <a:t>Logos</a:t>
            </a:r>
          </a:p>
          <a:p>
            <a:pPr lvl="1">
              <a:defRPr/>
            </a:pPr>
            <a:r>
              <a:rPr lang="en-US" sz="5400" baseline="30000" dirty="0">
                <a:ea typeface="+mn-ea"/>
                <a:cs typeface="+mn-cs"/>
              </a:rPr>
              <a:t>Pathos</a:t>
            </a:r>
          </a:p>
          <a:p>
            <a:pPr lvl="1">
              <a:defRPr/>
            </a:pPr>
            <a:r>
              <a:rPr lang="en-US" sz="5400" baseline="30000" dirty="0">
                <a:ea typeface="+mn-ea"/>
                <a:cs typeface="+mn-cs"/>
              </a:rPr>
              <a:t>Ethos/Credos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99C150-DA0B-48BE-BF34-19D660C1F0D9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Largest Federal Formula Grant Programs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Medicaid;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Highway Planning and Construction;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Welfare (Family Assistance Grants under TANF);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Title I Local Education Grants;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Special Needs Education Grants;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Head Start, early childhood education;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National School Lunch Program;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Title IV-E Foster Care programs;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Women, Infant and Children’s nutrition program (for low-income pregnant women and infants); and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State Children’s Health Insurance Program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Logos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An appeal to reason or logic. </a:t>
            </a:r>
          </a:p>
          <a:p>
            <a:r>
              <a:rPr lang="en-US"/>
              <a:t>Uses generally accepted propositions to derive specific conclusions.</a:t>
            </a:r>
          </a:p>
          <a:p>
            <a:r>
              <a:rPr lang="en-US"/>
              <a:t>Proposals that use logos promise the funder is getting the best product. </a:t>
            </a:r>
          </a:p>
          <a:p>
            <a:r>
              <a:rPr lang="en-US"/>
              <a:t>The Comfort Agency has been providing these services for years and has a stellar track record of helping more than 5,000 clients learn to read.</a:t>
            </a:r>
          </a:p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692AD8-FBBA-46E2-AD8B-C5A425FCF999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Pathos 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Appeal to emotion</a:t>
            </a:r>
          </a:p>
          <a:p>
            <a:r>
              <a:rPr lang="en-US"/>
              <a:t>Presenting the topic in a way that evokes strong emotions in the audience. </a:t>
            </a:r>
          </a:p>
          <a:p>
            <a:r>
              <a:rPr lang="en-US"/>
              <a:t>Pathos ads are not logical; instead, they tap into people's desires to be loved and kept safe.</a:t>
            </a:r>
          </a:p>
          <a:p>
            <a:r>
              <a:rPr lang="en-US"/>
              <a:t>By funding our program, we will reduce the sexual and emotional abuse of children.</a:t>
            </a:r>
          </a:p>
          <a:p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2EA405-5127-4AE0-B76F-D424FF8D3AFA}" type="slidenum">
              <a:rPr lang="en-US" smtClean="0"/>
              <a:pPr/>
              <a:t>171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Ethos/Credos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/>
              <a:t>Appeal utilizing a person or organization’s character or credibility. </a:t>
            </a:r>
          </a:p>
          <a:p>
            <a:r>
              <a:rPr lang="en-US" dirty="0"/>
              <a:t>How the character and credibility of a speaker can influence an audience to consider him/her to be believable.</a:t>
            </a:r>
          </a:p>
          <a:p>
            <a:r>
              <a:rPr lang="en-US" dirty="0"/>
              <a:t>If a person wears Nike shoes, they will be as good an athlete as Michael Jordan. </a:t>
            </a:r>
          </a:p>
          <a:p>
            <a:r>
              <a:rPr lang="en-US" dirty="0"/>
              <a:t>Our organization has been recognized by the U.S. commission of excellence as the best in the country.</a:t>
            </a:r>
          </a:p>
          <a:p>
            <a:endParaRPr lang="en-US" dirty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98887C-D150-4AA8-AFB9-8A88CEBE17F9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ed Aide To States Histo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7224"/>
            <a:ext cx="8069398" cy="63259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D86662-C0AB-4CF8-AF40-44423899309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2533" name="Picture 4" descr="Pork 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 -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810D6A-52DB-4628-BE0C-4C2EE0E77CE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7" name="Picture 5" descr="ThaiGolfCour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267200" y="609600"/>
            <a:ext cx="4191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Learning how to swing the clubs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Donor Advised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Funding given to a granting agency by a donor with specific instructions on what the money is to be used for.</a:t>
            </a:r>
          </a:p>
          <a:p>
            <a:r>
              <a:rPr lang="en-US" dirty="0" smtClean="0"/>
              <a:t>Common within Community Foundations.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DUNS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Required before receiving any federal contract.</a:t>
            </a:r>
          </a:p>
          <a:p>
            <a:r>
              <a:rPr lang="en-US" dirty="0" smtClean="0"/>
              <a:t>I’ll explain what it is why you need one, and how to apply for one tomorrow.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Entitlement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Mandatory or formula grants given to states and state agencies by federal government agencies.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ee mon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1999"/>
            <a:ext cx="9144000" cy="60960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</p:spPr>
        <p:txBody>
          <a:bodyPr/>
          <a:lstStyle/>
          <a:p>
            <a:r>
              <a:rPr lang="en-US" dirty="0" smtClean="0"/>
              <a:t>Free Money?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Funding Cycle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534400" cy="4876800"/>
          </a:xfrm>
        </p:spPr>
        <p:txBody>
          <a:bodyPr/>
          <a:lstStyle/>
          <a:p>
            <a:pPr eaLnBrk="1" hangingPunct="1"/>
            <a:r>
              <a:rPr lang="en-US" sz="2800" dirty="0"/>
              <a:t>How long does it take to write a grant?</a:t>
            </a:r>
          </a:p>
          <a:p>
            <a:pPr eaLnBrk="1" hangingPunct="1"/>
            <a:r>
              <a:rPr lang="en-US" sz="2800" dirty="0"/>
              <a:t>How much time between </a:t>
            </a:r>
            <a:r>
              <a:rPr lang="en-US" sz="2800" dirty="0" smtClean="0"/>
              <a:t>the </a:t>
            </a:r>
            <a:r>
              <a:rPr lang="en-US" sz="2800" dirty="0"/>
              <a:t>RFP </a:t>
            </a:r>
            <a:r>
              <a:rPr lang="en-US" sz="2800" dirty="0" smtClean="0"/>
              <a:t>release date </a:t>
            </a:r>
            <a:r>
              <a:rPr lang="en-US" sz="2800" dirty="0"/>
              <a:t>and </a:t>
            </a:r>
            <a:r>
              <a:rPr lang="en-US" sz="2800" dirty="0" smtClean="0"/>
              <a:t>the proposal due date?</a:t>
            </a:r>
            <a:endParaRPr lang="en-US" sz="2800" dirty="0"/>
          </a:p>
          <a:p>
            <a:pPr eaLnBrk="1" hangingPunct="1"/>
            <a:r>
              <a:rPr lang="en-US" sz="2800" dirty="0"/>
              <a:t>How much time can you devote to writing proposals?</a:t>
            </a:r>
          </a:p>
          <a:p>
            <a:pPr eaLnBrk="1" hangingPunct="1"/>
            <a:r>
              <a:rPr lang="en-US" sz="2800" dirty="0"/>
              <a:t>Anticipate deadlines by looking at the funding cycles of the grants you are interested in.</a:t>
            </a:r>
          </a:p>
          <a:p>
            <a:pPr eaLnBrk="1" hangingPunct="1"/>
            <a:r>
              <a:rPr lang="en-US" sz="2800" dirty="0"/>
              <a:t>Begin working on next year’s proposal using last year’s RFP!</a:t>
            </a:r>
          </a:p>
          <a:p>
            <a:pPr lvl="1" eaLnBrk="1" hangingPunct="1"/>
            <a:r>
              <a:rPr lang="en-US" sz="2400" dirty="0">
                <a:latin typeface="Wingdings" pitchFamily="2" charset="2"/>
              </a:rPr>
              <a:t> 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430ED6-2B87-4EB5-9AC1-004449FC09B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In-Kind Contributions</a:t>
            </a:r>
            <a:endParaRPr lang="en-US"/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Anything of value contributed to the grant project.</a:t>
            </a:r>
          </a:p>
          <a:p>
            <a:r>
              <a:rPr lang="en-US" dirty="0" smtClean="0"/>
              <a:t>Can often be used as “match” in federal grants that require it. More on this tomorrow in Budgets</a:t>
            </a:r>
          </a:p>
          <a:p>
            <a:pPr lvl="1"/>
            <a:r>
              <a:rPr lang="en-US" dirty="0" smtClean="0">
                <a:latin typeface="Wingdings" pitchFamily="2" charset="2"/>
              </a:rPr>
              <a:t> </a:t>
            </a:r>
            <a:endParaRPr lang="en-US" dirty="0">
              <a:latin typeface="Wingdings" pitchFamily="2" charset="2"/>
            </a:endParaRPr>
          </a:p>
        </p:txBody>
      </p:sp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22B8-881A-45AB-BA28-558E537C848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Letter of Intent (LOI)</a:t>
            </a:r>
          </a:p>
          <a:p>
            <a:r>
              <a:rPr lang="en-US" dirty="0" smtClean="0"/>
              <a:t>Letter of Inquiry (Query letter)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Preliminary Proposal</a:t>
            </a:r>
          </a:p>
          <a:p>
            <a:pPr marL="342900" lvl="1" indent="-342900">
              <a:buNone/>
            </a:pPr>
            <a:r>
              <a:rPr lang="en-US" dirty="0" smtClean="0"/>
              <a:t>Guidelines on Page 54</a:t>
            </a:r>
          </a:p>
          <a:p>
            <a:pPr lvl="1"/>
            <a:r>
              <a:rPr lang="en-US" dirty="0" smtClean="0">
                <a:latin typeface="Wingdings" pitchFamily="2" charset="2"/>
              </a:rPr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Operating or General Support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Perhaps the hardest money to get!</a:t>
            </a:r>
          </a:p>
          <a:p>
            <a:r>
              <a:rPr lang="en-US" dirty="0" smtClean="0"/>
              <a:t>Why?</a:t>
            </a:r>
          </a:p>
          <a:p>
            <a:r>
              <a:rPr lang="en-US" dirty="0" smtClean="0"/>
              <a:t>Have you ever felt like this guy when seeking operating funds?</a:t>
            </a:r>
          </a:p>
          <a:p>
            <a:pPr lvl="1"/>
            <a:r>
              <a:rPr lang="en-US" dirty="0" smtClean="0">
                <a:latin typeface="Wingdings" pitchFamily="2" charset="2"/>
              </a:rPr>
              <a:t> </a:t>
            </a: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0A35F-7CDC-4608-A90F-9C6AA7BC19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6628" name="Content Placeholder 9" descr="Grant Funding Tin Cup copy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4925"/>
            <a:ext cx="9144000" cy="6892925"/>
          </a:xfrm>
        </p:spPr>
      </p:pic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4D8226-FC39-4DA9-A98A-60DD1FAA30B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are Grants For?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D644ED-D522-4AB3-BD48-E88A52021AA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7653" name="Picture 4" descr="Grants for G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8686800" cy="62478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Then </a:t>
            </a:r>
            <a:r>
              <a:rPr lang="en-US" sz="4000" dirty="0"/>
              <a:t>what are grants to be used for</a:t>
            </a:r>
            <a:r>
              <a:rPr lang="en-US" sz="4000" dirty="0" smtClean="0"/>
              <a:t>?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First Some Glossary!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4400" dirty="0"/>
              <a:t>Page </a:t>
            </a:r>
            <a:r>
              <a:rPr lang="en-US" sz="4400" dirty="0" smtClean="0"/>
              <a:t>50</a:t>
            </a:r>
            <a:endParaRPr lang="en-US" sz="4400" dirty="0"/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13E093-7D0F-4072-8355-F510C7E0EB0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4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5029200"/>
          </a:xfrm>
        </p:spPr>
        <p:txBody>
          <a:bodyPr/>
          <a:lstStyle/>
          <a:p>
            <a:pPr eaLnBrk="1" hangingPunct="1"/>
            <a:r>
              <a:rPr lang="en-US" dirty="0"/>
              <a:t>Organizations that “make it” usually find some source of soft money that frees them from total reliance on grants for their general operating costs.</a:t>
            </a:r>
            <a:br>
              <a:rPr lang="en-US" dirty="0"/>
            </a:br>
            <a:endParaRPr lang="en-US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9772EA-DF90-4797-801D-785355D7008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Request for Proposals (RFP)</a:t>
            </a:r>
            <a:endParaRPr 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RFP: Request for proposals, </a:t>
            </a:r>
          </a:p>
          <a:p>
            <a:r>
              <a:rPr lang="en-US" dirty="0" smtClean="0"/>
              <a:t>SGA: Solicitation for Grant Applications </a:t>
            </a:r>
          </a:p>
          <a:p>
            <a:r>
              <a:rPr lang="en-US" dirty="0" smtClean="0"/>
              <a:t>NOFA: Notice of Funding Availability</a:t>
            </a:r>
          </a:p>
          <a:p>
            <a:r>
              <a:rPr lang="en-US" dirty="0" smtClean="0"/>
              <a:t>FOA: Funding Opportunity Announcement</a:t>
            </a:r>
          </a:p>
          <a:p>
            <a:r>
              <a:rPr lang="en-US" dirty="0" smtClean="0"/>
              <a:t>CFP: Call for Proposals or Call for Papers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1C05A-8A1D-4689-A049-0A06AFAA92E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Programmatic Requirements of the RFP</a:t>
            </a:r>
            <a:endParaRPr lang="en-US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do you propose to do?</a:t>
            </a:r>
          </a:p>
          <a:p>
            <a:r>
              <a:rPr lang="en-US" smtClean="0"/>
              <a:t>How do you propose to do it?</a:t>
            </a:r>
          </a:p>
          <a:p>
            <a:r>
              <a:rPr lang="en-US" smtClean="0"/>
              <a:t>Who will be involved?</a:t>
            </a:r>
          </a:p>
          <a:p>
            <a:r>
              <a:rPr lang="en-US" smtClean="0"/>
              <a:t>How much will it cost?</a:t>
            </a:r>
          </a:p>
          <a:p>
            <a:r>
              <a:rPr lang="en-US" smtClean="0"/>
              <a:t>What are the expected outcomes?</a:t>
            </a:r>
          </a:p>
          <a:p>
            <a:r>
              <a:rPr lang="en-US" smtClean="0"/>
              <a:t>Etc. </a:t>
            </a:r>
          </a:p>
          <a:p>
            <a:pPr lvl="1"/>
            <a:r>
              <a:rPr lang="en-US" smtClean="0"/>
              <a:t> 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E6FC5-B6AC-4604-A6FF-F47DE479BE6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dirty="0" smtClean="0"/>
              <a:t>Technical Requirements of RFP</a:t>
            </a:r>
            <a:endParaRPr lang="en-US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dirty="0" smtClean="0"/>
              <a:t>Who can apply - Eligibility</a:t>
            </a:r>
          </a:p>
          <a:p>
            <a:r>
              <a:rPr lang="en-US" dirty="0" smtClean="0"/>
              <a:t>Submission Deadline</a:t>
            </a:r>
          </a:p>
          <a:p>
            <a:r>
              <a:rPr lang="en-US" dirty="0" smtClean="0"/>
              <a:t>Format of proposal</a:t>
            </a:r>
          </a:p>
          <a:p>
            <a:pPr lvl="1"/>
            <a:r>
              <a:rPr lang="en-US" dirty="0" smtClean="0"/>
              <a:t>How many pages or words or characters</a:t>
            </a:r>
          </a:p>
          <a:p>
            <a:pPr lvl="1"/>
            <a:r>
              <a:rPr lang="en-US" dirty="0" smtClean="0"/>
              <a:t>Font and font size</a:t>
            </a:r>
          </a:p>
          <a:p>
            <a:pPr lvl="1"/>
            <a:r>
              <a:rPr lang="en-US" dirty="0" smtClean="0"/>
              <a:t>Margins and spacing</a:t>
            </a:r>
          </a:p>
          <a:p>
            <a:r>
              <a:rPr lang="en-US" dirty="0" smtClean="0"/>
              <a:t>Signatures </a:t>
            </a:r>
          </a:p>
          <a:p>
            <a:r>
              <a:rPr lang="en-US" dirty="0" smtClean="0"/>
              <a:t>Certifications and Assurances </a:t>
            </a:r>
          </a:p>
          <a:p>
            <a:r>
              <a:rPr lang="en-US" dirty="0" smtClean="0"/>
              <a:t>Attachments</a:t>
            </a: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18D1-A462-485B-9599-8BC07655114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Tim “the Tool Man” Taylor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600200"/>
            <a:ext cx="4114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/>
              <a:t>Directions are: </a:t>
            </a:r>
          </a:p>
          <a:p>
            <a:pPr eaLnBrk="1" hangingPunct="1">
              <a:buFontTx/>
              <a:buNone/>
            </a:pPr>
            <a:r>
              <a:rPr lang="en-US" sz="3600" dirty="0"/>
              <a:t>“Just one person’s idea of how something ought to be done!”</a:t>
            </a: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A76477-6C9B-47D8-BAEB-28309FC0843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4339" name="Picture 5" descr="TimAll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510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Critical Advice</a:t>
            </a:r>
            <a:endParaRPr lang="en-US" dirty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754563"/>
          </a:xfrm>
        </p:spPr>
        <p:txBody>
          <a:bodyPr/>
          <a:lstStyle/>
          <a:p>
            <a:r>
              <a:rPr lang="en-US" dirty="0" smtClean="0"/>
              <a:t>Read RFP immediately and thoroughly</a:t>
            </a:r>
          </a:p>
          <a:p>
            <a:r>
              <a:rPr lang="en-US" dirty="0" smtClean="0"/>
              <a:t>Put everyone who will contribute on notice</a:t>
            </a:r>
          </a:p>
          <a:p>
            <a:pPr lvl="1"/>
            <a:r>
              <a:rPr lang="en-US" dirty="0" smtClean="0"/>
              <a:t>Resumes</a:t>
            </a:r>
          </a:p>
          <a:p>
            <a:pPr lvl="1"/>
            <a:r>
              <a:rPr lang="en-US" dirty="0" smtClean="0"/>
              <a:t>Support letters</a:t>
            </a:r>
          </a:p>
          <a:p>
            <a:r>
              <a:rPr lang="en-US" dirty="0" smtClean="0"/>
              <a:t>Begin doing anything you can do on day one</a:t>
            </a:r>
          </a:p>
          <a:p>
            <a:pPr lvl="1"/>
            <a:r>
              <a:rPr lang="en-US" dirty="0" smtClean="0"/>
              <a:t>Addressing envelopes</a:t>
            </a:r>
          </a:p>
          <a:p>
            <a:pPr lvl="1"/>
            <a:r>
              <a:rPr lang="en-US" dirty="0" smtClean="0"/>
              <a:t>Filling out the application</a:t>
            </a:r>
          </a:p>
          <a:p>
            <a:pPr lvl="1"/>
            <a:r>
              <a:rPr lang="en-US" dirty="0" smtClean="0"/>
              <a:t>Gathering attachments</a:t>
            </a:r>
          </a:p>
          <a:p>
            <a:pPr lvl="1"/>
            <a:r>
              <a:rPr lang="en-US" dirty="0" smtClean="0"/>
              <a:t>Etc.</a:t>
            </a:r>
          </a:p>
        </p:txBody>
      </p:sp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660F3-67F7-4C02-8A39-499ACFEF876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24600" y="4343400"/>
            <a:ext cx="1905000" cy="2362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top-watc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419600"/>
            <a:ext cx="1676685" cy="2238375"/>
          </a:xfrm>
          <a:prstGeom prst="rect">
            <a:avLst/>
          </a:prstGeom>
        </p:spPr>
      </p:pic>
      <p:sp>
        <p:nvSpPr>
          <p:cNvPr id="50178" name="AutoShape 2" descr="data:image/jpeg;base64,/9j/4AAQSkZJRgABAQAAAQABAAD/2wCEAAkGBxIHEhQQBxQVFRUXFx0bGBgYGBwcHBwdHhkdGB8fHiEYHyggGSYxIBsaIjEhJSkrLi4uHSIzODUtNygtLisBCgoKBQUFDgUFDisZExkrKysrKysrKysrKysrKysrKysrKysrKysrKysrKysrKysrKysrKysrKysrKysrKysrK//AABEIAOEA4QMBIgACEQEDEQH/xAAcAAEAAwEBAQEBAAAAAAAAAAAABQYHBAIDAQj/xAA6EAABAwIFAQYEBAUFAAMAAAABAAIDBBEFBhIhMRMHIkFRYXEUMoGRFSNCoRZDUmJyCDOCscE1U5L/xAAUAQEAAAAAAAAAAAAAAAAAAAAA/8QAFBEBAAAAAAAAAAAAAAAAAAAAAP/aAAwDAQACEQMRAD8A3FERAREQEREBERAREQEXiKZs1+i4OsbGxBsR4G3B9FEvzDHHXtw57Hh7oDM1+2ggO0lo3vfx4QTKjMw1ctHDqoGgu1AbgkAE7mzQSft4qPz5j8mW6ZtRSta786NjtV7Br3hpIsRvuvztExqXL+HT1WHaeowNLdQuN3tadvYlB1YHiE9ZJIKxhaALgFjmlp1OAFySH3aGu24vbyU0s57Gs5VWcY6h+MaLxvYG6G6diCTfc34VhwnMT6/Eq2h0t6dMyIhwvqLpG6iDva1vRBZUUNj2Yo8EkpYpmve6pmETAy221y43I7o8bbqXkeIgXSEAAXJJsAPM+SD0i/GODwCwgg8EL9QEREBERAREQEREBERAREQEREBERByYrA6phkZTkhzmkAh2k/Q2Nj6qHwmjnoJTLiLrRiMgl0lwANOnbaxsCXOuQSdubCQx3H6fABE7FHFglkbG06SRqdxqIFmj1Oyp3bhgM2M4eX4c94MJ1vjaTaRlu9cDYkfML+R80F3qKt01O6bBtErjGXRd7uPOm7d2+B23Hmo7JGYP4mo4qlwDXm7ZWC/dkadLhY7jcXF/AhZv/p9zh8VG7DK53ejBfCT4s/U36HcehPktjhhbALQtDRcmwAAuTcnb1QVzKeXJMAqK5zXM6FRMJo2C+prnN/Mv4WJta3kpWpwWGqqIqyZp60LXNY65Fg/YggbO+qkUQfKop2VI01LWvbcGzgCLjcbFVntRw2XF8MqYMNYZJHBulotc2kaTztwCrWqrDmaebE20MlO6KLoyv1yaSZCx7Ggs0PNm2JPesTcbCyCr9hGXKvLsVU3G4XRF72FodbcBpB4JWmsp2Ruc+NrQ51tTgAC62wueSqA3N1caRuLkU/wZcD0NLur0jJ09WvVpL976NNvC60MG/CCOr8DgxCenqqppMtPr6R1EAaxpdsDY7Ac+S4884TNj1DNS4Y9rHygN1OvbSSNXHm24+qnkQcMTIsCpg24ZDBFzwGsY3n7BRmRMcmzHSCrro2xiR7zEBe5iDiGF1/Egex52vZWBzQ4WduD4Kkdqmam5NoD8DZssn5cDRYadt3ADgNH72QTeJasWMUmDSNeI5CHaZBp1NcAQ8N+a1nAtuDdTqwr/AE7YFO981fM+RsXyNbqIbI/lznDh2nz8z6LYosfp5qt9BE+87IxI9oBIa0mwueAdwbHexCCTREQEREBERAREQEREBERAUFm/MgyvEyoqIZJIuoGyuZv0mn9ZHJF7ceftf65rxSfBqcz4bAagsIL2NNnaL94tH6iBwF9MHxOnzRStno/zIZmnZw5G7XNcD6gg+yBidBTZqpXRVGmWCZmxaQQQd2uaeLjYg+YXZQ0baGJkMWotYwMGolxIAtuTufqvpTwNpmtjp2hrWgBrWiwAGwAA4X0QUnLHZhQZcqX1dM1zpC9zo9R7sQdfZgHobXNzZXZEQEREBVWtp3uxmnlax2gUczS/SdIJkjIBPANgdvRWpEGXVmYBmKdpxeCtipIZA5kAo5y6Z7Tdr5C1hDWA7iMXJO58lqAN1+ogIiICrGd8jUmc2BuJhzZGjuSsNnN9N9iPQj7Kzog4MCwmPAqeKloRZkbQ0eZ8yfUm5PqV8MCy7Bgbp30IdrnkMkjnuLnEnwud7DwHhdSyIK7hObI8YrJqTDWOkZA38ycEdMSXt0x/UbeIvwVYlzU1LFhzXfCsZG0uc92loALju5xtyTySoHKOazmqSZ9FA5tIzuxTuNuq4Eh2lvOkef8A7sAs6IiAiIgIiICIvEzdbSG7XBF0HtcmKzy00Mj8Pj6srWksj1Bup1thc7D3UDhWXpaF0bpXMDWW2BJLANVwDpAdq1d4kCwaBvYEUmLtzp462aGsiPwofpjmZu7bYuc3xaTcgje1tig0HKOZ2Zmje5kckMsbtE0UjSHMfa9rkWd53H7Kda0MFmiw9Fx4TicGLxifCpGSMd+phvv6+R9Duu1AREQEREBERAXyqqhlIx0lU5rGNBLnOIAAHJJOwCzjPGPVWH4lHFRSzNjDaU6WMYYry1Ton9UuGpoLQALHlVjGMdqq2LEoayWZ8ZgrDpkYwR/lVbYmdJzRqdZpIdfxQbNhWLU+MMMmFTRzMBsXRuDgDzY24O4Xasnw/GJGVUrqFskAlxDS+N7A11hh2oAje3eaHbei8YVmKtqX0kklS+2igD2aWaZDUB/ULu7e+wtYiyDW0REBERAREQFwYxicOAQPqK46Yoxd2lpNhe2waPMrvXHiuIQYXE6XFXsjjHLnkAe2/Psg4Mp4zNjsJnraZ9MC49NryNTmbWc4D5CfI/uptYvjnb3FBMG4JTmWIHvPe7QXf4ixt7u+wWiTwfxLFBV4eRofEHaHlwDg50cga4NuBs0gmx+oQWRFz4dA6lijjmcXuYxrS4/qIABO/nyuhAREQEREEVjeZKTADE3GZmQ9UkML9gSBc3PDeRubKq5z7MKDODevS2hmduJogC1+3LgNn+4IPqrrXUMOKxmOuYyWM7FrgHD916w6hjwyJkFA0MjYLNaOAEFH7JcgOyUyd1e5r5pXWu0nT02/Lz4kkk/QK/SSCIF0pAAFySbADzJPC9LO+3jr/hT/AMPvbqM61v8A6978eGrRf0QWnDM30GLSdHDaqGST+lrxc+39X0uptfw8x5jIdGSCDcEbEEeI8lqeR+2ipwbTDmIOqYRsH7dVo9ztJ/y39fBB/RyKJy5mSlzLH1cGlbIPEcOafJzTu1SyAiIggcWyjS4vUMq60SGRoYLCR7WERvMjNTWmz7OJO6+M+SKOoa5krHWc2Zh754nlE0n3eAfRWRQtZl4VU5n6sjbixa239viQdrN49SRa5uHwxPJ9JiJf8QHh0komLmSOY4PEYhu0tII7ndIHmvUWT6SEtMTCNPR0gONh0L9P7XN/NeY8pxRgAPkJF+8dJJBcx2ndvH5Y2HmVYUBERAREQF+PcGAl5AA5J4VPzr2kUOUQWVLurP4Qx2Lv+R4YPffyBX8/507R67NxLJ39OE8Qxmzf+R5f9dvIBBrueO2ilwfVDl61TNuNX8pp9x/uezdvVYhiuMV+eKgfFOkqJHHuRtBIHo1rdmj1+6tmR+x2rx/TLjF6aA794fmuH9rT8vu77Fb3lbKVHlVnTwaINJ+Z53e73cd/px6IMnyP2HF+mbN7rePQYd/Z7xx7N+61mjzFQtnbh1DNEZQw2iYb6WsA2OnZth+km9vZTajcHwClwQO/CoY4tRJcWt3JJvueSgkkX41wcLt3BX6gIiICIo3MNJUVsDmYLOKeYkaZSwSWsQSNLtjcbfVBEYTkWmwaq+Lwp88dy4viErjE8uB7zmuvvvflWlQ2WIa6CNzczSQyP19x0LS0Flh8wPDr6uNrWUygLy9gkBbIAQRYg7gj1XpEGTZ47FKfFNU2WiKeXnpn/ad7W3j+lx6eKwnMGXqrLkhhxmJ0bvAkd13q1w2cPZf2euLGMIgxuMw4tEyWM8tcL/UHlp9Rug/jTCsTmwiRs2GSOikbw5psfY+Y9DsVt2R+3Bs2mHNzQw8CdgOk/wCbRu33Fx6BRueOw+Sm1TZSd1G8mB574/wcdnexsfUrHqumfRvdHVtcx7TZzXAgg+oPCD+1qKsjr2NloXtkY4Xa5hDgfYhfdfx3lTONZlN+vB5SGk3dG7eN3u0/9ix9VvuR+16jzFpixK1NOdrOP5bj/a48ezrfVBo6IiAiIgIvhXVseHsdLXPbGxou5ziAAPcrGM8duIZqhyg254+IeNvdjDz7u+xQatmTM9JliPq41K2Mfpby93+LRu5YPnjtnqsa1Q4ADTQnbUD+a4e4+T2bv6qlUVDX55qT0RLUzO+ZzjfSCfFx2YObDYeS2rI/YpT4ZpmzORUS89MX6TffgyfWw9CgyPJ+Qa7OLtVGwtiJ708lwznex5efQfWy3/JHZhRZT0yaevUD+bIBsf7G8M/c+qusUbYQGwgNaBYACwA8gBwvaAiIgKAzVlSLNHTbXyztjZfVHHIWNkvbZ9ubW9OVPrkxYTuhkGEFgm0npmS+jV4atO9vZB6w2gjwuKOCiGmONoawXJsBsBc7ldKr+VaHEKQyuzNVRzl+nQyOIMbHa97Hl97j5vJWBAREQFBZox2bBOmaGjmqg7Vq6RbdlrWuDze548l0V2YKehe6Od3ebpuLbDXqIFz3b2YSRfbbzF4XO/aJS5KfFHirJ3GRpc3pNYRYG2+p7UFjweuOJQxzSRSQl7b9OQWe30cPArsWY0Pbhh1bJHDFFVhz3tYLsjtdxDRe0vG60qoeY2OMQu4NJA8zbYIPoiyF2JiiwxmMur5TV9172GYljnaxrg6N9Ddrt2aCLXutcif1AHDxAP3QekREBV7NuS6PNrNOLRjUB3ZW7SN9neI9DcKwog/mDPHZJW5a1S0INTAN9TG99o/uYLn6i49lna/uNZ/njsoos0apaYfD1B/Wwd1x/vZwfcWPqUGTdlme8UopoqHDW/FscbCF5PdA8Wv3MYHqCABwtlxTtEhglNLgsM1bO3aRlONTYz4h7/lG4I99lnmT8j41kWSafDoKWov3C0v7z2fNeMm2kHg33u3hQmb+0SpwsfAYFS/hbmnVOxgbqL3b7EAWFiDfk3HhyGrxdoppHtZmagqqNryGtkc3qR3JsAXM4Nz5L97S+0RuSWsayF8ssguy92x+t3eJH9I33HF1jvZ/2n1uG1UUeLTPnp3va17ZDqLbuA1NcdwRza9j9iNRxnA5s5y1+GY+XBjJIpqSfpizWEAOa3wdbvNNzy4nyQYTmHM1fneZornPlcT+XDGDpB8mMbff13PqtEyP2ISVWmbNjjG3nosPfP8Ak7hnsLn1C1rKGSaLKLNOEx98jvSu70jvc+A9G2HorGg4cHwiDBIxDhMTImDwaLfU+JPqd13IiAiIgIirmbqOSr6ZmmdFSRh76jpOe2V9h3GtMQ1ab3JDSCbAboLGhVG7N8RFbJWsw+WWWkjexsJmc4yNcWkyD8z8zTfTp17822TNnanRZUqDSYkyoLw1rrsYwts4XG5eD+yCQwLNc+LziJ+H1UEfevLMA0bcbcm6tKz/AC52uUGYqmOkoWVAkkJDS9jA3ZpduQ8ngHwVtlx2CKUQPJ1l2m1iBezXcusDs9vF+fRBJoiIIyowCnnc97o9Lniz3MJaXDvc6SL31Ov539AobOHZ9R5wdG/FuqDG0taGODRYm/iCrYoLM+ASY70xT1dRShurV0CAX3ta5IPFjb3KCq0fYthlHIyWE1GpjmuF5Ba7SCP0+i0dceD0H4XDHB1JJdDba5Hanu9XHxK7EGc1GSqmuc6KtjorPf8Am1rWAVEsWoOLC0MAa4gaC7URbey0Vo07BfqICIiAiIgIiIKv2kYfPiFDIcGLhPE5ssekm5LDct2IJuLi3jdZDnzLL8/6cYyiOqXta2pgBHUjkY0N4POwAtzsCLg7f0MqfjXZ7T10xq8Mlno53fPJTv06/wDJp7p/a6DDcrdl9XVuM2Yg6hpoxqfLJZjhbfuh2/1O3utPw2mxzDomz5arYMTp3btEw0vLb22dfc7WuXfRTLOzWOrc12ZauqrQ03Ecr7R3G+7WWv8AUq7xRthAbEA1oFgALAAeAA4QZ1B2qjDjoznRVFE69tZaXxn2cACfoCrpg2YqTHBfCKiKXzDXAuHu3kfUKRmhbOC2doc08ggEH6FUvGeyvDcSd1KeN1NL4SU7iwg+dvl/ZBd0Wafw/j2XP/ga2OtiH8qqFn28g/kn1LgvTO1J+EEMztQVFIeOo0dSL7j/AKGpBpKKHwPNFFj4vhFRHJ6B1nD3abOH1CmEBQGYKKs60VVgL2ksa5j4JXubHI11iHXaDpeCNjpOxI2U+iCsZZwepiqamvxvpNkmbGwRRFzmtbHqsXOcAXuOr+kWAtuuHNPZjQZpqDVYp1uoWhvdeALNFhtpKuqFBRMv9lGH5fqI6vD+t1IyS3U8EbtLdxp8iVbKnCIal2uYEnUHHvOAJbptcA2Ni1p38lDYFlOXB5xKa+rmZ3rxTODm78cAHZWhAREQFHY/UVFLC5+CQtmluNLHP0A3NibnyG6kUQQ+WH10kbjmdsDJC/uNgLiAyw2cXcuvfjbhTCq2D55gxup+GwqKoe0FwfP0i2JpbfYl1je4txyrSgIiICIiAiIgIiICIiAiIgIiIC8yMEgLZACDyCLhekQUzHOy/DMYOroCGS9w+A9Mg83sO6Tf0UOMq43lzfLeICqYOIasEm3lruSfu0LS0QZqztMqMGOjOuHT04H86IdSL3uNh7AuKtuBZxoMwW/CqmJ7j+jVpf8A/l1nfspxzQ4WduFUse7NsMxsl1RTtjk56kR6br+fd2P1BQW5cmLdcQyfhHT62k9PqX0avDVp3t7LPzk3GMvWOU8SMrB/Jqxq28tdiftpXXT56rMIbfOmHyxd4t6lOOqywF9RAJLR9SgsWV6zEKnqNzNTxQlunQ+KTW1976tju21hz5qeXLhlfHisUdRREujkaHMJBFwRcGzgCF1ICIiAiIg48SxODB4zLiUscTB+p7g0fvyfQL3htfFikTJ6BwfG8amuHiPquXF8v0uNOifi0LJTESY9YuATa+3B4HN+FT869qtDlQGGhtPM3bpxkBjP8nDYewufZBoaLPOyHPsmc4524m0Nljde7GkMLHcDe+4II3PFvVaGgIiICIiAiIgIiICIiAiIgIiICIiAiKu5/wAx/wAK0M1Uxpc8DSwWuNbtgT5Acn2tyUFiUXguYqTHdX4TPHKWkhwa4ahY23HIHraxWbZH7bYMR0w5oAgk46o/2nH18Y/3HqFotNgFE6dtfSRRdYtIErPEO5Pd2d7m5+6CXA07BfqIgIiIC8vdoBO5sPDcr0iCsYfmGWtcxs0QYHOLSxzXBzhrc3bUB8rWhztiO9t5mkw9htM+tlnrJD8KXao4GDSd7EhzvBoNwA3e1twtdXJitPJVQyR0Mhhkc0hkgaHaDbY2OxQfmFYfBhcYgwqNkbGbaGAAA8728d73O5uuxQWUsrxZYjc2ndJJJI7VLLI4udI+1rm+w9h+6m45BKA6Igg8EG4/ZB6REQEREBERAREQEREBERAREQEREBeJw0tIntptvqta3rfZe1H4vhsGYad9PXDXFILGziL73Fi0+YB+iDOc59ilLi7url9wpXk95mm8R9gD3D7beg5Vue4ZSip6TCGMLGRkNjudbtLSSR633OxLi6wHiu3KeCy4BCYKqpkqWhx6bpANTWWADSR81vM/sptBw4NWOro9cukm5Gpl9LgDbU299vqfddyIgIiICIiAiIgh814TLjlOaehqHU+ogPewXcWX7zQf0kjxX1wzD6bK1K2KltFBC0m7jsBu5znE+tySpNQWbstNzTGyCrlkZEJA6RjDbqtH6HHkC9jsf/CAmKWpZWMbJSua9jgC1zTcEHcEEcr6qLxjE6fK1K6eqtHDCzZrQBxs1rRsLnYALroqxtZEydoc1r2B9njSQCL94H5T5goOlFRcrdqlDmOpdRwa2Sa3NiLhdsoF92kfLsCbOtsr0gIiIC8TTNp2l87g1oFy5xAAHmSdgvao/alI9zaGGCMSiWsaHRudpa+zHva15se7qDXHY7N8UFsw3FIMWaX4XNHM0GxdG9rwD5EtJsuxUfLhfQ4k+LGIII6iWnDmyUzn9ORjH2Icx3yvaXjvb3DvSyvCAiIgIiques+UuS2A4jqdI8ExxsG7rbE3PdaPc38gUFqRR+X8Yjx+niqqE3ZI0OHmD4tPqDcH1C+GA5jgx107KPUHwSGORj26XAjg2PgfAoO2lrIcUa74R7JWhzmO0kOAI2c028fRQeUsp/wtJM2hmcaV9nR07hcROJJdpcTfSf6ff6/XCspxYRWTVmGvfG2dv5kAt0zJe/UtyD7W5KsKAiIgIiICIiAiIgIiICIiCNxrAqfHBEMUZrEUgkYCTbU3i4Bs4ehuFS+3PHJ8Jw8x4ax56x0SSNBtGy29yOC75d/C60UmyqlFj01ZI2KpYx0bnFhtG+7gWtNwHG1gSQ6+4tuAbhBRv9PuT/hInYnXN78gLYQRuGfqd/yOw9B6rYKeoZUjVTOa8XIu0gi4NiNvEHay+FVSuZA6HCdMTumWxHT3WHTZuwtsNth5KPyVl8ZYo4qUHU5oJkf/AFPcdTnb78na/gAgnEVXyjmKXMFRXizPh4JhDE4A6nOa38zUSbEXItYDlS1TjcNLUw0cpPWma5zAGkizOSSNm/VBJKNx/BY8di6VSXNLXB8cjDZ8b2/K9p8CN/cEjxXZVVUdG3XVvaxtwLuIAuTYC59VWe1PEZcKwupnw55jkaG6XN5F5Gj/AKJQd2B5b/DpXVNbPLUzuboEkugaWXvpa2NrWtudybXNh5KeWV9guYKrMEVU7GZnzFj2Bpd4AtcTay06Kqjlc6OJ7S9ltbQQS2+4uBuL+qD7Ioyvx2DD6inpapxElRr6Q0kg6G6nXPA2I+64s+YtPgVDNVYS1j3xAOLXgkaA4a+CNw25+iCfe4MBLyABuSeAqV2oZWbnWgPwOl0rPzIHDcO23aCOQ4be9j4K0wvix2mDrB8M8V7chzHt4+xUZkbA5ct0raSrkEoje/pkA3EZcS1pvyQD/wBDwQZT/p2xmojfNQyxyOh+cP0nTE8bFpPDdQ8PNvqVskWBU8NU+uiZad7Ax7gT3mg3FxwTwL82ACjcXr34Q/pYWyFoc1z7aHc94ucSyw507C5N3HYNuZnCqk1kTJJRYkb7W8bXG52PI9CEHWiIgIiICIiAiIgIiICIiAiIgIiICIiDxHG2O/TAFzc2FrnzKin5fjfXNxF7nmRsBhDbjQAXBxIFr38OfFTCIK7nnAH5kp2U9O5rbTRvdqvu1jtRAt47L87Q8ElzFh89Jh2nqSBobqNhs9rjcgHwBVjUdjtNJVwllJ8xP9ZZ9QQD42NjsUFM7HMl1OTY6hmLmMmR7S3Q4u4BBvcC3KsGEZdfh+JVtdqb06lsQDRe4dG3SSfBdWB0E9I97q5+oEWvrc7UdTjezvks0hu3NrlTSCHxzL0eNSUs07ntdTS9RhaQL7WLTcHuna4FuFLPYJAWyAEHYg7gr0iD8a0NFm7AL9REBERAREQEREBERAREQEREBERAREQEREBERAREQEREBERAREQEREBERAREQEREBERARE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 descr="Oregoni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3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31D779-71FE-42AF-A5F4-EBF043F0859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-228600"/>
            <a:ext cx="2743200" cy="777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3733800"/>
            <a:ext cx="4343400" cy="2819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63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8" dur="20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132C50-CEDA-46D5-AEC3-B04C47B2CD9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293856"/>
            <a:ext cx="6019800" cy="715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Great Cull</a:t>
            </a:r>
            <a:endParaRPr lang="en-US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Upwards of 60% of all proposals are bounced in technical review either because:</a:t>
            </a:r>
          </a:p>
          <a:p>
            <a:pPr lvl="1"/>
            <a:r>
              <a:rPr lang="en-US" dirty="0" smtClean="0"/>
              <a:t>the applicant was not eligible to apply, or </a:t>
            </a:r>
          </a:p>
          <a:p>
            <a:pPr lvl="1"/>
            <a:r>
              <a:rPr lang="en-US" dirty="0" smtClean="0"/>
              <a:t>they failed to follow RFP guidelines.</a:t>
            </a:r>
          </a:p>
          <a:p>
            <a:pPr marL="342900" lvl="1" indent="-342900">
              <a:buNone/>
            </a:pPr>
            <a:endParaRPr lang="en-US" sz="2400" dirty="0" smtClean="0">
              <a:latin typeface="Wingdings" pitchFamily="2" charset="2"/>
            </a:endParaRPr>
          </a:p>
        </p:txBody>
      </p:sp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8038-C2EB-4AAD-A9E7-652A8A7A2E7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534400" cy="2838451"/>
          </a:xfrm>
        </p:spPr>
        <p:txBody>
          <a:bodyPr/>
          <a:lstStyle/>
          <a:p>
            <a:pPr eaLnBrk="1" hangingPunct="1"/>
            <a:r>
              <a:rPr lang="en-US" sz="4800" b="0" dirty="0"/>
              <a:t>What is the</a:t>
            </a:r>
            <a:r>
              <a:rPr lang="en-US" sz="6000" b="0" dirty="0"/>
              <a:t/>
            </a:r>
            <a:br>
              <a:rPr lang="en-US" sz="6000" b="0" dirty="0"/>
            </a:br>
            <a:r>
              <a:rPr lang="en-US" sz="5400" b="0" dirty="0"/>
              <a:t>1</a:t>
            </a:r>
            <a:r>
              <a:rPr lang="en-US" sz="5400" b="0" baseline="30000" dirty="0"/>
              <a:t>st</a:t>
            </a:r>
            <a:r>
              <a:rPr lang="en-US" sz="5400" b="0" dirty="0"/>
              <a:t> Rule of Grant Writing?</a:t>
            </a:r>
            <a:endParaRPr lang="en-US" sz="6000" b="0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9600" dirty="0"/>
              <a:t>ASK!</a:t>
            </a:r>
          </a:p>
        </p:txBody>
      </p:sp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F9E14C-E605-4EAD-9FF2-FCF1C32A135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501(c)3 Nonprofits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Basically Only Two Sources of Grant Money in the United States</a:t>
            </a:r>
          </a:p>
          <a:p>
            <a:pPr eaLnBrk="1" hangingPunct="1"/>
            <a:r>
              <a:rPr lang="en-US" b="1" dirty="0"/>
              <a:t>FG &amp; RP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/>
              <a:t>Federal Government </a:t>
            </a:r>
            <a:r>
              <a:rPr lang="en-US" sz="2200" dirty="0"/>
              <a:t>(or state or local government)</a:t>
            </a:r>
          </a:p>
          <a:p>
            <a:pPr lvl="1" eaLnBrk="1" hangingPunct="1"/>
            <a:r>
              <a:rPr lang="en-US" dirty="0"/>
              <a:t>Allocated by congress/elected officials</a:t>
            </a:r>
          </a:p>
          <a:p>
            <a:pPr lvl="1" eaLnBrk="1" hangingPunct="1"/>
            <a:r>
              <a:rPr lang="en-US" dirty="0"/>
              <a:t>Comes from taxpayers?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/>
              <a:t>Rich People</a:t>
            </a:r>
          </a:p>
          <a:p>
            <a:pPr lvl="1" eaLnBrk="1" hangingPunct="1"/>
            <a:r>
              <a:rPr lang="en-US" dirty="0"/>
              <a:t>Comes from proceeds of businesses</a:t>
            </a:r>
          </a:p>
          <a:p>
            <a:pPr lvl="1" eaLnBrk="1" hangingPunct="1"/>
            <a:r>
              <a:rPr lang="en-US" dirty="0">
                <a:latin typeface="Wingdings" pitchFamily="2" charset="2"/>
              </a:rPr>
              <a:t> </a:t>
            </a:r>
          </a:p>
        </p:txBody>
      </p:sp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5F02A0-8418-4AD6-85A4-D2974A0AB5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Some Corollaries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If you help other people get what they want, you’re more likely get what you need.</a:t>
            </a:r>
          </a:p>
          <a:p>
            <a:pPr eaLnBrk="1" hangingPunct="1"/>
            <a:r>
              <a:rPr lang="en-US" sz="4000" dirty="0"/>
              <a:t>Always seek for, and focus on, the </a:t>
            </a:r>
            <a:r>
              <a:rPr lang="en-US" sz="4000" b="1" dirty="0"/>
              <a:t>greater good!</a:t>
            </a:r>
          </a:p>
          <a:p>
            <a:pPr lvl="1" eaLnBrk="1" hangingPunct="1"/>
            <a:r>
              <a:rPr lang="en-US" sz="3600" dirty="0">
                <a:latin typeface="Wingdings" pitchFamily="2" charset="2"/>
              </a:rPr>
              <a:t> </a:t>
            </a:r>
          </a:p>
        </p:txBody>
      </p:sp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8AF88E-762F-4711-85A9-25FB7EE0FE1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Quick Overview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514600"/>
          </a:xfrm>
        </p:spPr>
        <p:txBody>
          <a:bodyPr/>
          <a:lstStyle/>
          <a:p>
            <a:pPr eaLnBrk="1" hangingPunct="1"/>
            <a:r>
              <a:rPr lang="en-US" sz="4000" dirty="0"/>
              <a:t>Work </a:t>
            </a:r>
            <a:r>
              <a:rPr lang="en-US" sz="4000" dirty="0" smtClean="0"/>
              <a:t>Book</a:t>
            </a:r>
          </a:p>
          <a:p>
            <a:pPr lvl="1" eaLnBrk="1" hangingPunct="1"/>
            <a:r>
              <a:rPr lang="en-US" sz="3600" dirty="0" smtClean="0"/>
              <a:t> Writing Exercises: Space for you to begin composing your proposal in each chapter</a:t>
            </a:r>
            <a:endParaRPr lang="en-US" sz="3600" dirty="0"/>
          </a:p>
          <a:p>
            <a:pPr eaLnBrk="1" hangingPunct="1"/>
            <a:r>
              <a:rPr lang="en-US" sz="4000" dirty="0"/>
              <a:t>Core </a:t>
            </a:r>
            <a:r>
              <a:rPr lang="en-US" sz="4000" dirty="0" smtClean="0"/>
              <a:t>Components of a Grant Proposal </a:t>
            </a:r>
            <a:endParaRPr lang="en-US" sz="4000" dirty="0"/>
          </a:p>
          <a:p>
            <a:pPr lvl="1" eaLnBrk="1" hangingPunct="1"/>
            <a:r>
              <a:rPr lang="en-US" sz="3600" dirty="0"/>
              <a:t>Page </a:t>
            </a:r>
            <a:r>
              <a:rPr lang="en-US" sz="3600" dirty="0" smtClean="0"/>
              <a:t>58</a:t>
            </a:r>
            <a:endParaRPr lang="en-US" sz="3600" dirty="0"/>
          </a:p>
          <a:p>
            <a:pPr lvl="1" eaLnBrk="1" hangingPunct="1"/>
            <a:r>
              <a:rPr lang="en-US" sz="3600" dirty="0">
                <a:latin typeface="Wingdings" pitchFamily="2" charset="2"/>
              </a:rPr>
              <a:t> 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4B582A-4E17-47AC-85DC-0CEB9E86666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Core Components of a Grant Proposal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1. Who are you and why are you exceptional? </a:t>
            </a:r>
            <a:r>
              <a:rPr lang="en-US" sz="2800" b="1" dirty="0">
                <a:solidFill>
                  <a:srgbClr val="FF0000"/>
                </a:solidFill>
              </a:rPr>
              <a:t>(Credibility Statement/Statement of Introduction)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2. What measurable problem or need are you focused on? </a:t>
            </a:r>
            <a:r>
              <a:rPr lang="en-US" sz="2800" b="1" dirty="0">
                <a:solidFill>
                  <a:srgbClr val="FF0000"/>
                </a:solidFill>
              </a:rPr>
              <a:t>(Problem Statement or Assessment of Need)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3. How much impact on the problem or need will you have? </a:t>
            </a:r>
            <a:r>
              <a:rPr lang="en-US" sz="2800" b="1" dirty="0">
                <a:solidFill>
                  <a:srgbClr val="FF0000"/>
                </a:solidFill>
              </a:rPr>
              <a:t>(Measurable Objectives)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4. How will you accomplish the impacts </a:t>
            </a:r>
            <a:r>
              <a:rPr lang="en-US" sz="2800" b="1" dirty="0">
                <a:solidFill>
                  <a:srgbClr val="FF0000"/>
                </a:solidFill>
              </a:rPr>
              <a:t>(Methods)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5. How will you evaluate your methods and impacts? </a:t>
            </a:r>
            <a:r>
              <a:rPr lang="en-US" sz="2800" b="1" dirty="0">
                <a:solidFill>
                  <a:srgbClr val="FF0000"/>
                </a:solidFill>
              </a:rPr>
              <a:t>(Evaluation Plan)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dirty="0"/>
              <a:t>6. How will you spend the money? </a:t>
            </a:r>
            <a:r>
              <a:rPr lang="en-US" sz="2800" b="1" dirty="0">
                <a:solidFill>
                  <a:srgbClr val="FF0000"/>
                </a:solidFill>
              </a:rPr>
              <a:t>(Budget)</a:t>
            </a: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82B70B-8C53-4424-9B9A-5A5CD89D1FE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Big Disclaimer!</a:t>
            </a:r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You should do what we talk about, and what you learn in this class in lieu of specific instructions from the grant funder...however…</a:t>
            </a:r>
          </a:p>
          <a:p>
            <a:r>
              <a:rPr lang="en-US" sz="3600" dirty="0" smtClean="0"/>
              <a:t>…if the grant maker gives you different instructions, </a:t>
            </a:r>
            <a:r>
              <a:rPr lang="en-US" sz="3600" b="1" u="sng" dirty="0" smtClean="0"/>
              <a:t>always do it their way</a:t>
            </a:r>
            <a:r>
              <a:rPr lang="en-US" sz="3600" dirty="0" smtClean="0"/>
              <a:t>!</a:t>
            </a:r>
          </a:p>
          <a:p>
            <a:pPr lvl="1"/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0DA7-EBC1-4652-BED3-D12AF7AD1F5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Statement of Introduction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1 - Page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FEMA SAFER Grant </a:t>
            </a:r>
            <a:br>
              <a:rPr lang="en-US" sz="3600" dirty="0"/>
            </a:br>
            <a:r>
              <a:rPr lang="en-US" sz="2400" dirty="0"/>
              <a:t>(Staffing for Adequate Fire &amp; Emergency Response)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2" descr="Image result for safer fire gra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09800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818F59-B239-4543-8AA7-267CF0C500C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 descr="Pahrump Letter Didac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721" y="152400"/>
            <a:ext cx="9694241" cy="655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152400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Attributes of Money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6868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dirty="0"/>
              <a:t>Money congregates.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/>
              <a:t>Money creates gravity that attracts other money to it.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/>
              <a:t>Money is subject to inertia. Sometimes hard to get it moving, but once in motion, it tends to stay in motion.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/>
              <a:t>Money is attracted by and to success and positive and uplifting attitudes.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/>
              <a:t>Money seeks out causes worthy to receive it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/>
              <a:t>Money often comes </a:t>
            </a:r>
            <a:r>
              <a:rPr lang="en-US" sz="3000" u="sng" dirty="0"/>
              <a:t>only after </a:t>
            </a:r>
            <a:r>
              <a:rPr lang="en-US" sz="3000" dirty="0"/>
              <a:t>the organization is fully prepared and ready to receive it.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Wingdings" pitchFamily="2" charset="2"/>
              </a:rPr>
              <a:t> </a:t>
            </a:r>
          </a:p>
        </p:txBody>
      </p:sp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C18315-371F-40A6-8060-467E2D28B23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4000" dirty="0"/>
              <a:t>How do you develop credibility?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and research prospective funders in advance.</a:t>
            </a:r>
          </a:p>
          <a:p>
            <a:r>
              <a:rPr lang="en-US" dirty="0"/>
              <a:t>Become familiar with their mission, goals and priorities.</a:t>
            </a:r>
          </a:p>
          <a:p>
            <a:r>
              <a:rPr lang="en-US" dirty="0"/>
              <a:t>Determine what types of programs they have funded in the past.</a:t>
            </a:r>
          </a:p>
          <a:p>
            <a:r>
              <a:rPr lang="en-US" dirty="0"/>
              <a:t>Make sure your missions are congruent.</a:t>
            </a:r>
          </a:p>
          <a:p>
            <a:pPr marL="342900" lvl="1" indent="-342900">
              <a:buNone/>
            </a:pPr>
            <a:r>
              <a:rPr lang="en-US" dirty="0">
                <a:latin typeface="Wingdings" pitchFamily="2" charset="2"/>
              </a:rPr>
              <a:t>k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What to include in your introduction!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/>
              <a:t>Your organization’s history.</a:t>
            </a:r>
          </a:p>
          <a:p>
            <a:r>
              <a:rPr lang="en-US" sz="2400" dirty="0"/>
              <a:t>Anything unique about your organization.</a:t>
            </a:r>
          </a:p>
          <a:p>
            <a:pPr lvl="1"/>
            <a:r>
              <a:rPr lang="en-US" sz="2000" dirty="0"/>
              <a:t>Location, size, demographics, &amp; challenges</a:t>
            </a:r>
          </a:p>
          <a:p>
            <a:r>
              <a:rPr lang="en-US" sz="2400" dirty="0"/>
              <a:t>Key staff or board member biographies.</a:t>
            </a:r>
          </a:p>
          <a:p>
            <a:r>
              <a:rPr lang="en-US" sz="2400" dirty="0"/>
              <a:t>Significant accomplishments to date.</a:t>
            </a:r>
          </a:p>
          <a:p>
            <a:pPr lvl="1"/>
            <a:r>
              <a:rPr lang="en-US" sz="2000" dirty="0"/>
              <a:t>What if you’re a new organization?</a:t>
            </a:r>
          </a:p>
          <a:p>
            <a:r>
              <a:rPr lang="en-US" sz="2400" dirty="0"/>
              <a:t>Success stories.</a:t>
            </a:r>
          </a:p>
          <a:p>
            <a:r>
              <a:rPr lang="en-US" sz="2400" dirty="0"/>
              <a:t>Other financial support you’ve received.</a:t>
            </a:r>
          </a:p>
          <a:p>
            <a:r>
              <a:rPr lang="en-US" sz="2400" dirty="0"/>
              <a:t>Letters of support/endorsement.</a:t>
            </a:r>
          </a:p>
          <a:p>
            <a:r>
              <a:rPr lang="en-US" sz="2400" dirty="0"/>
              <a:t>Affiliations and Accreditations.</a:t>
            </a:r>
          </a:p>
          <a:p>
            <a:r>
              <a:rPr lang="en-US" sz="2400" dirty="0"/>
              <a:t>Annual Plans (if you have one).</a:t>
            </a:r>
          </a:p>
          <a:p>
            <a:r>
              <a:rPr lang="en-US" sz="2400" dirty="0"/>
              <a:t>A link to your website.</a:t>
            </a:r>
          </a:p>
          <a:p>
            <a:pPr>
              <a:buNone/>
            </a:pPr>
            <a:r>
              <a:rPr lang="en-US" sz="2400" dirty="0">
                <a:latin typeface="Wingdings" pitchFamily="2" charset="2"/>
              </a:rPr>
              <a:t>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Two Types of Charitable Organizations recognized by IRS Under  501(c)3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Nonprofits – Set up primarily to solicit and receive money for the community benefit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Can receive donations from individuals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Can receive donations from Foundations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Foundation – Also set up to gather and give money for community benefit, the difference is….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Public charities are understood to </a:t>
            </a:r>
            <a:r>
              <a:rPr lang="en-US" sz="2000" u="sng" dirty="0"/>
              <a:t>perform charitable work</a:t>
            </a:r>
            <a:r>
              <a:rPr lang="en-US" sz="2000" dirty="0"/>
              <a:t>, while private foundations </a:t>
            </a:r>
            <a:r>
              <a:rPr lang="en-US" sz="2000" u="sng" dirty="0"/>
              <a:t>support the work </a:t>
            </a:r>
            <a:r>
              <a:rPr lang="en-US" sz="2000" dirty="0"/>
              <a:t>of public charities.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 bulk of donations generally come from a single source: i.e. rich people, rich families, communities or corporations.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Foundations typically </a:t>
            </a:r>
            <a:r>
              <a:rPr lang="en-US" sz="2000" u="sng" dirty="0"/>
              <a:t>only donate to recognized 501(c)3 </a:t>
            </a:r>
            <a:r>
              <a:rPr lang="en-US" sz="2000" dirty="0"/>
              <a:t>organizations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Wingdings" pitchFamily="2" charset="2"/>
              </a:rPr>
              <a:t> </a:t>
            </a:r>
          </a:p>
        </p:txBody>
      </p:sp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BB9D93-C6A5-4226-AD6E-7ABDC50149C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Where do you get information to put in the credibility section?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Assignment!</a:t>
            </a:r>
          </a:p>
          <a:p>
            <a:r>
              <a:rPr lang="en-US" dirty="0" smtClean="0"/>
              <a:t>You create a credibility resume’ or </a:t>
            </a:r>
            <a:r>
              <a:rPr lang="en-US" u="sng" dirty="0" smtClean="0"/>
              <a:t>credibility file</a:t>
            </a:r>
            <a:r>
              <a:rPr lang="en-US" dirty="0" smtClean="0"/>
              <a:t>!</a:t>
            </a:r>
          </a:p>
          <a:p>
            <a:pPr>
              <a:buNone/>
            </a:pPr>
            <a:r>
              <a:rPr lang="en-US" dirty="0" smtClean="0">
                <a:latin typeface="Wingdings" pitchFamily="2" charset="2"/>
              </a:rPr>
              <a:t>k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Andy\Documents\Grantwritingusa\File Folder Ope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399"/>
            <a:ext cx="7696200" cy="6261285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0" y="1371600"/>
            <a:ext cx="7467600" cy="5029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Letters of support</a:t>
            </a:r>
          </a:p>
          <a:p>
            <a:r>
              <a:rPr lang="en-US" dirty="0"/>
              <a:t>Letters of thanks</a:t>
            </a:r>
          </a:p>
          <a:p>
            <a:r>
              <a:rPr lang="en-US" dirty="0"/>
              <a:t>Letters of commendation</a:t>
            </a:r>
          </a:p>
          <a:p>
            <a:r>
              <a:rPr lang="en-US" dirty="0"/>
              <a:t>Newspaper/magazine articles</a:t>
            </a:r>
          </a:p>
          <a:p>
            <a:r>
              <a:rPr lang="en-US" dirty="0"/>
              <a:t>Transcriptions from TV/Radio interviews</a:t>
            </a:r>
          </a:p>
          <a:p>
            <a:r>
              <a:rPr lang="en-US" dirty="0"/>
              <a:t>Statements extracted  from social </a:t>
            </a:r>
            <a:r>
              <a:rPr lang="en-US" dirty="0" smtClean="0"/>
              <a:t>media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5" name="Picture 5" descr="C:\Users\Andy\Documents\Grantwritingusa\File Folder Clos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5756"/>
            <a:ext cx="7696200" cy="625504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2800" dirty="0"/>
              <a:t>Credibility 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anything to put in your credibility file?</a:t>
            </a:r>
          </a:p>
          <a:p>
            <a:r>
              <a:rPr lang="en-US" dirty="0"/>
              <a:t>Refer to the first rule of grant writing…</a:t>
            </a:r>
          </a:p>
          <a:p>
            <a:pPr algn="ctr">
              <a:buNone/>
            </a:pPr>
            <a:r>
              <a:rPr lang="en-US" sz="5400" dirty="0"/>
              <a:t>Ask!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Support: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Letters of support.</a:t>
            </a:r>
          </a:p>
          <a:p>
            <a:r>
              <a:rPr lang="en-US" dirty="0"/>
              <a:t>Letters of endorsement. </a:t>
            </a:r>
          </a:p>
          <a:p>
            <a:r>
              <a:rPr lang="en-US" dirty="0"/>
              <a:t>Contracts.</a:t>
            </a:r>
          </a:p>
          <a:p>
            <a:r>
              <a:rPr lang="en-US" dirty="0"/>
              <a:t>Memorandums of Understanding (MOUs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All this support is based on </a:t>
            </a:r>
            <a:r>
              <a:rPr lang="en-US" u="sng" dirty="0" smtClean="0"/>
              <a:t>Relationships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Cultivate those relationships now!</a:t>
            </a:r>
            <a:endParaRPr lang="en-US" dirty="0"/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200" dirty="0"/>
              <a:t>When writing your credibility statement…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brief.</a:t>
            </a:r>
          </a:p>
          <a:p>
            <a:r>
              <a:rPr lang="en-US" dirty="0"/>
              <a:t>Be specific.</a:t>
            </a:r>
          </a:p>
          <a:p>
            <a:r>
              <a:rPr lang="en-US" dirty="0"/>
              <a:t>Avoid Jargon.</a:t>
            </a:r>
          </a:p>
          <a:p>
            <a:pPr lvl="1"/>
            <a:r>
              <a:rPr lang="en-US" dirty="0"/>
              <a:t>Find a proposal “Buddy”</a:t>
            </a:r>
          </a:p>
          <a:p>
            <a:r>
              <a:rPr lang="en-US" dirty="0"/>
              <a:t>Keep it simple.</a:t>
            </a:r>
          </a:p>
          <a:p>
            <a:pPr>
              <a:buNone/>
            </a:pPr>
            <a:r>
              <a:rPr lang="en-US" dirty="0"/>
              <a:t>Create and save different versions of basic credibility information that you can </a:t>
            </a:r>
            <a:r>
              <a:rPr lang="en-US" dirty="0" smtClean="0"/>
              <a:t>tweak and paste into future </a:t>
            </a:r>
            <a:r>
              <a:rPr lang="en-US" dirty="0"/>
              <a:t>proposals.</a:t>
            </a:r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Who’s credible?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705CFF-D51E-419B-93CC-B7BEC77FF8F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7891" name="Picture 7" descr="3-alcohol-research-homel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Credibility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– Page 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8306" name="Picture 2" descr="Image result for first respond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28600"/>
            <a:ext cx="3638550" cy="3486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Writing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 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Problem Statement/Needs Assessment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2 – Page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Statement: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refer to needs </a:t>
            </a:r>
            <a:r>
              <a:rPr lang="en-US" u="sng" dirty="0"/>
              <a:t>outside</a:t>
            </a:r>
            <a:r>
              <a:rPr lang="en-US" dirty="0"/>
              <a:t> of your organization.</a:t>
            </a:r>
          </a:p>
          <a:p>
            <a:pPr lvl="1"/>
            <a:r>
              <a:rPr lang="en-US" dirty="0"/>
              <a:t>Exception: “Capacity Building” grants</a:t>
            </a:r>
          </a:p>
          <a:p>
            <a:r>
              <a:rPr lang="en-US" u="sng" dirty="0"/>
              <a:t>Does not </a:t>
            </a:r>
            <a:r>
              <a:rPr lang="en-US" dirty="0"/>
              <a:t>describe your “lack of money” as the problem.</a:t>
            </a:r>
          </a:p>
          <a:p>
            <a:pPr lvl="1"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501c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46888"/>
          </a:xfrm>
        </p:spPr>
      </p:pic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055FFF-9B86-407D-BF09-7977172826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Chasing Money vs. Changing the World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will benefit most?</a:t>
            </a:r>
          </a:p>
          <a:p>
            <a:pPr lvl="1"/>
            <a:r>
              <a:rPr lang="en-US" dirty="0" smtClean="0"/>
              <a:t>You or Client?</a:t>
            </a:r>
          </a:p>
          <a:p>
            <a:r>
              <a:rPr lang="en-US" dirty="0" smtClean="0"/>
              <a:t>Is the issue related to your mission?</a:t>
            </a:r>
          </a:p>
          <a:p>
            <a:r>
              <a:rPr lang="en-US" dirty="0" smtClean="0"/>
              <a:t>Is there a logical connection between what you do now and what you will do after you receive the money?</a:t>
            </a:r>
          </a:p>
          <a:p>
            <a:r>
              <a:rPr lang="en-US" dirty="0" smtClean="0"/>
              <a:t>Will receipt of funding cause a major shift in your operations?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the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 Assessments</a:t>
            </a:r>
          </a:p>
          <a:p>
            <a:pPr lvl="1"/>
            <a:r>
              <a:rPr lang="en-US" dirty="0" smtClean="0"/>
              <a:t>Surveys, </a:t>
            </a:r>
          </a:p>
          <a:p>
            <a:pPr lvl="1"/>
            <a:r>
              <a:rPr lang="en-US" dirty="0" smtClean="0"/>
              <a:t>Development of Strategic Plans, </a:t>
            </a:r>
          </a:p>
          <a:p>
            <a:pPr lvl="1"/>
            <a:r>
              <a:rPr lang="en-US" dirty="0" smtClean="0"/>
              <a:t>Detailed analysis</a:t>
            </a:r>
          </a:p>
          <a:p>
            <a:r>
              <a:rPr lang="en-US" dirty="0" smtClean="0"/>
              <a:t>Informal Assessments</a:t>
            </a:r>
          </a:p>
          <a:p>
            <a:pPr lvl="1"/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Anecdotal records</a:t>
            </a:r>
          </a:p>
          <a:p>
            <a:pPr lvl="1"/>
            <a:r>
              <a:rPr lang="en-US" dirty="0" smtClean="0"/>
              <a:t>Interviews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639762"/>
          </a:xfrm>
        </p:spPr>
        <p:txBody>
          <a:bodyPr/>
          <a:lstStyle/>
          <a:p>
            <a:r>
              <a:rPr lang="en-US" sz="3600" dirty="0" smtClean="0"/>
              <a:t>Where to Find Data to Document Need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Formal Sources</a:t>
            </a:r>
          </a:p>
          <a:p>
            <a:pPr lvl="1"/>
            <a:r>
              <a:rPr lang="en-US" dirty="0" smtClean="0"/>
              <a:t>#1 Tip: Just Google “__________ data”</a:t>
            </a:r>
          </a:p>
          <a:p>
            <a:pPr lvl="1"/>
            <a:r>
              <a:rPr lang="en-US" dirty="0" smtClean="0"/>
              <a:t>Federal, state and Local government agencies</a:t>
            </a:r>
          </a:p>
          <a:p>
            <a:pPr lvl="2"/>
            <a:r>
              <a:rPr lang="en-US" dirty="0" smtClean="0"/>
              <a:t>Local vs. national?</a:t>
            </a:r>
          </a:p>
          <a:p>
            <a:pPr lvl="1"/>
            <a:r>
              <a:rPr lang="en-US" dirty="0" smtClean="0"/>
              <a:t>Universities and colleges</a:t>
            </a:r>
          </a:p>
          <a:p>
            <a:pPr lvl="1"/>
            <a:r>
              <a:rPr lang="en-US" dirty="0" smtClean="0"/>
              <a:t>501c3 Foundations</a:t>
            </a:r>
          </a:p>
          <a:p>
            <a:r>
              <a:rPr lang="en-US" dirty="0" smtClean="0"/>
              <a:t>Informal Sources</a:t>
            </a:r>
          </a:p>
          <a:p>
            <a:pPr lvl="1"/>
            <a:r>
              <a:rPr lang="en-US" dirty="0" smtClean="0"/>
              <a:t>Testimonies from the actual people who are experiencing the problems or needs.</a:t>
            </a:r>
          </a:p>
          <a:p>
            <a:pPr lvl="2"/>
            <a:r>
              <a:rPr lang="en-US" dirty="0" err="1" smtClean="0"/>
              <a:t>wtw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3600" dirty="0" smtClean="0"/>
              <a:t>Problem statement should include: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sz="2800" dirty="0" smtClean="0"/>
              <a:t>How </a:t>
            </a:r>
            <a:r>
              <a:rPr lang="en-US" sz="2800" dirty="0"/>
              <a:t>you came to realize the problem exists.</a:t>
            </a:r>
          </a:p>
          <a:p>
            <a:r>
              <a:rPr lang="en-US" sz="2800" dirty="0"/>
              <a:t>The nature of the problem </a:t>
            </a:r>
          </a:p>
          <a:p>
            <a:pPr lvl="1"/>
            <a:r>
              <a:rPr lang="en-US" sz="2400" dirty="0"/>
              <a:t>provide as much hard </a:t>
            </a:r>
            <a:r>
              <a:rPr lang="en-US" sz="2400" dirty="0" smtClean="0"/>
              <a:t>data </a:t>
            </a:r>
            <a:r>
              <a:rPr lang="en-US" sz="2400" dirty="0"/>
              <a:t>as possible.</a:t>
            </a:r>
          </a:p>
          <a:p>
            <a:r>
              <a:rPr lang="en-US" sz="2800" dirty="0" smtClean="0"/>
              <a:t>Who does the problem affect and how they’ll benefit if you are funded.  </a:t>
            </a:r>
          </a:p>
          <a:p>
            <a:r>
              <a:rPr lang="en-US" sz="2800" dirty="0" smtClean="0"/>
              <a:t>What will happen if the project is not funded. </a:t>
            </a:r>
          </a:p>
          <a:p>
            <a:r>
              <a:rPr lang="en-US" sz="2800" dirty="0" smtClean="0"/>
              <a:t>The current social and economic costs to the service area and…</a:t>
            </a:r>
          </a:p>
          <a:p>
            <a:r>
              <a:rPr lang="en-US" sz="2800" dirty="0" smtClean="0"/>
              <a:t>The Return on Investment (ROI).</a:t>
            </a:r>
          </a:p>
          <a:p>
            <a:pPr>
              <a:buNone/>
            </a:pPr>
            <a:r>
              <a:rPr lang="en-US" dirty="0" smtClean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a Problem or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 dirty="0"/>
              <a:t>Problem Statement </a:t>
            </a:r>
          </a:p>
          <a:p>
            <a:pPr lvl="1"/>
            <a:r>
              <a:rPr lang="en-US" sz="2400" dirty="0"/>
              <a:t>Something undesirable is currently occurring</a:t>
            </a:r>
          </a:p>
          <a:p>
            <a:r>
              <a:rPr lang="en-US" sz="2800" dirty="0" smtClean="0"/>
              <a:t>Vulnerability Assessment </a:t>
            </a:r>
            <a:r>
              <a:rPr lang="en-US" sz="2000" dirty="0" smtClean="0"/>
              <a:t>(Homeland Security)</a:t>
            </a:r>
            <a:endParaRPr lang="en-US" sz="2800" dirty="0" smtClean="0"/>
          </a:p>
          <a:p>
            <a:pPr lvl="1"/>
            <a:r>
              <a:rPr lang="en-US" sz="2400" dirty="0" smtClean="0"/>
              <a:t>If something were to occur…</a:t>
            </a:r>
          </a:p>
          <a:p>
            <a:r>
              <a:rPr lang="en-US" sz="2800" dirty="0" smtClean="0"/>
              <a:t>Needs </a:t>
            </a:r>
            <a:r>
              <a:rPr lang="en-US" sz="2800" dirty="0"/>
              <a:t>Assessment </a:t>
            </a:r>
          </a:p>
          <a:p>
            <a:pPr lvl="1"/>
            <a:r>
              <a:rPr lang="en-US" sz="2400" dirty="0"/>
              <a:t>Current programs or services are falling short of addressing the problem</a:t>
            </a:r>
          </a:p>
          <a:p>
            <a:pPr lvl="1"/>
            <a:r>
              <a:rPr lang="en-US" sz="2400" dirty="0"/>
              <a:t>Might also refer to cultural, artistic, spiritual or value oriented </a:t>
            </a:r>
            <a:r>
              <a:rPr lang="en-US" sz="2400" dirty="0" smtClean="0"/>
              <a:t>issues</a:t>
            </a:r>
          </a:p>
          <a:p>
            <a:r>
              <a:rPr lang="en-US" sz="2800" dirty="0" smtClean="0"/>
              <a:t>Needs vs. Problems</a:t>
            </a:r>
          </a:p>
          <a:p>
            <a:pPr lvl="1">
              <a:buNone/>
            </a:pPr>
            <a:r>
              <a:rPr lang="en-US" sz="2400" dirty="0" smtClean="0">
                <a:latin typeface="Wingdings" pitchFamily="2" charset="2"/>
              </a:rPr>
              <a:t>k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Every issue </a:t>
            </a:r>
            <a:r>
              <a:rPr lang="en-US" sz="3600" dirty="0"/>
              <a:t>should be somehow tied to </a:t>
            </a:r>
            <a:r>
              <a:rPr lang="en-US" sz="3600" dirty="0" smtClean="0"/>
              <a:t>basic </a:t>
            </a:r>
            <a:r>
              <a:rPr lang="en-US" sz="3600" dirty="0"/>
              <a:t>human needs!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Maslow's hierarchy of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21858" name="Picture 2" descr="https://upload.wikimedia.org/wikipedia/commons/thumb/3/33/MaslowsHierarchyOfNeeds.svg/1052px-MaslowsHierarchyOfNeeds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7543800" cy="533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Distinguish the Problem from the Method?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Grants Map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18786" name="Picture 2" descr="Image result for what is the probl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590800"/>
            <a:ext cx="4000500" cy="400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1066800"/>
            <a:ext cx="70866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675606" y="3886200"/>
            <a:ext cx="5639594" cy="7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3810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I’m Applying…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Problem/Need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Method/Solution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2286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44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2346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Subjective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3581400"/>
            <a:ext cx="79248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Find a blank page in your book and </a:t>
            </a:r>
            <a:r>
              <a:rPr lang="en-US" sz="5400" dirty="0" smtClean="0"/>
              <a:t>let’s </a:t>
            </a:r>
            <a:r>
              <a:rPr lang="en-US" sz="5400" dirty="0"/>
              <a:t>start mapping!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304800"/>
            <a:ext cx="792480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Introducing the Grants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Motorists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– Page </a:t>
            </a:r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74083" name="Picture 3" descr="C:\Users\Andy\Documents\Grantwritingusa\Slow Dow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52400"/>
            <a:ext cx="3125384" cy="4174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838200"/>
            <a:ext cx="70866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675606" y="3657600"/>
            <a:ext cx="5639594" cy="7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2286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 want to stop speeding on my street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0386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Problem/Need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External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Objective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Supported by Evidence (accidents, injuries, tickets, complaints, etc.)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41910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Method/Solution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Internal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Subjective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990600"/>
            <a:ext cx="4038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Safety of Children and pedestrians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Potential damage to property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Threat to house pets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Noise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Pollution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979944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Officer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Speed bumps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Calming cones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Off duty officer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Ignition zappers in road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69D733-C4B2-40B2-AEA7-934CB50D17F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197" name="Picture 4" descr="501c3 F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Beware!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find yourself using “lack of” statements, check it carefully, you’re probably talking about </a:t>
            </a:r>
            <a:r>
              <a:rPr lang="en-US" b="1" u="sng" dirty="0"/>
              <a:t>lack of a method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16738" name="AutoShape 2" descr="Image result for caution sign"/>
          <p:cNvSpPr>
            <a:spLocks noChangeAspect="1" noChangeArrowheads="1"/>
          </p:cNvSpPr>
          <p:nvPr/>
        </p:nvSpPr>
        <p:spPr bwMode="auto">
          <a:xfrm>
            <a:off x="155575" y="-1965325"/>
            <a:ext cx="5715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0" name="AutoShape 4" descr="Image result for caution sign"/>
          <p:cNvSpPr>
            <a:spLocks noChangeAspect="1" noChangeArrowheads="1"/>
          </p:cNvSpPr>
          <p:nvPr/>
        </p:nvSpPr>
        <p:spPr bwMode="auto">
          <a:xfrm>
            <a:off x="155575" y="-1965325"/>
            <a:ext cx="5715000" cy="4105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42" name="Picture 6" descr="Image result for caution sig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352800"/>
            <a:ext cx="43492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Grantor will </a:t>
            </a:r>
            <a:r>
              <a:rPr lang="en-US" sz="4000" dirty="0" smtClean="0"/>
              <a:t>want to know…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What is the problem or need being addressed?</a:t>
            </a:r>
          </a:p>
          <a:p>
            <a:r>
              <a:rPr lang="en-US" dirty="0"/>
              <a:t>Who benefits from the proposed solution? (clients or the agency applying?)  </a:t>
            </a:r>
          </a:p>
          <a:p>
            <a:r>
              <a:rPr lang="en-US" dirty="0"/>
              <a:t>Will the proposed efforts actually have an effect on the problem?</a:t>
            </a:r>
          </a:p>
          <a:p>
            <a:r>
              <a:rPr lang="en-US" dirty="0"/>
              <a:t>Can the problem be addressed in a realistic time frame? 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Remember why we’re here!</a:t>
            </a:r>
            <a:endParaRPr lang="en-US" dirty="0"/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</a:t>
            </a: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#1 – </a:t>
            </a:r>
            <a:r>
              <a:rPr lang="en-US" dirty="0"/>
              <a:t>Page </a:t>
            </a:r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138242" name="Picture 2" descr="Image result for aggressive driv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653142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Example #2 – Page 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 smtClean="0"/>
              <a:t>Defines aggressive driving </a:t>
            </a:r>
          </a:p>
          <a:p>
            <a:pPr lvl="1"/>
            <a:r>
              <a:rPr lang="en-US" sz="2400" dirty="0" smtClean="0"/>
              <a:t>AAA definition</a:t>
            </a:r>
          </a:p>
          <a:p>
            <a:pPr lvl="1"/>
            <a:r>
              <a:rPr lang="en-US" sz="2400" dirty="0" smtClean="0"/>
              <a:t>New York State Definition</a:t>
            </a:r>
          </a:p>
          <a:p>
            <a:r>
              <a:rPr lang="en-US" sz="2800" dirty="0" smtClean="0"/>
              <a:t>Explains factors impacting aggressive driving</a:t>
            </a:r>
          </a:p>
          <a:p>
            <a:pPr lvl="1"/>
            <a:r>
              <a:rPr lang="en-US" sz="2400" dirty="0" smtClean="0"/>
              <a:t>Smartmotorist.com (the roads themselves, number of drivers, etc.)</a:t>
            </a:r>
          </a:p>
          <a:p>
            <a:r>
              <a:rPr lang="en-US" sz="2800" dirty="0" smtClean="0"/>
              <a:t>Documentation of local situation</a:t>
            </a:r>
          </a:p>
          <a:p>
            <a:pPr lvl="1"/>
            <a:r>
              <a:rPr lang="en-US" sz="2400" dirty="0" smtClean="0"/>
              <a:t>Motorist Surveys</a:t>
            </a:r>
          </a:p>
          <a:p>
            <a:pPr lvl="1"/>
            <a:r>
              <a:rPr lang="en-US" sz="2400" dirty="0" smtClean="0"/>
              <a:t>911 calls and complaint data</a:t>
            </a:r>
          </a:p>
          <a:p>
            <a:r>
              <a:rPr lang="en-US" sz="2800" dirty="0" smtClean="0"/>
              <a:t>Current response to situation</a:t>
            </a:r>
          </a:p>
          <a:p>
            <a:r>
              <a:rPr lang="en-US" sz="2800" dirty="0" smtClean="0"/>
              <a:t>Proposed response when funded by grant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Problem Statement/Needs Assessment Writing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Pages 18-19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and objectives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3 – Page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tend to be big picture visions. </a:t>
            </a:r>
          </a:p>
          <a:p>
            <a:pPr lvl="1"/>
            <a:r>
              <a:rPr lang="en-US" dirty="0"/>
              <a:t>Save the whales!</a:t>
            </a:r>
          </a:p>
          <a:p>
            <a:pPr lvl="1"/>
            <a:r>
              <a:rPr lang="en-US" dirty="0"/>
              <a:t>Improve the environment!</a:t>
            </a:r>
          </a:p>
          <a:p>
            <a:pPr lvl="1"/>
            <a:r>
              <a:rPr lang="en-US" dirty="0"/>
              <a:t>Stop teen pregnancy!</a:t>
            </a:r>
          </a:p>
          <a:p>
            <a:pPr lvl="1"/>
            <a:r>
              <a:rPr lang="en-US" dirty="0"/>
              <a:t>Reduce highway fatalities!</a:t>
            </a:r>
          </a:p>
          <a:p>
            <a:r>
              <a:rPr lang="en-US" dirty="0"/>
              <a:t>Goals </a:t>
            </a:r>
            <a:r>
              <a:rPr lang="en-US" dirty="0" smtClean="0"/>
              <a:t>generally describe </a:t>
            </a:r>
            <a:r>
              <a:rPr lang="en-US" dirty="0"/>
              <a:t>the way we </a:t>
            </a:r>
            <a:r>
              <a:rPr lang="en-US" dirty="0" smtClean="0"/>
              <a:t>wish </a:t>
            </a:r>
            <a:r>
              <a:rPr lang="en-US" dirty="0"/>
              <a:t>the world to be.</a:t>
            </a:r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dirty="0" smtClean="0"/>
              <a:t>Objectives are measurable, narrower in scope than the goals and more concrete,</a:t>
            </a:r>
          </a:p>
          <a:p>
            <a:pPr marL="514350" indent="-514350"/>
            <a:r>
              <a:rPr lang="en-US" dirty="0" smtClean="0"/>
              <a:t>Objectives are the specific results you plan to achieve during the grant period, and ….</a:t>
            </a:r>
          </a:p>
          <a:p>
            <a:pPr marL="514350" indent="-514350"/>
            <a:r>
              <a:rPr lang="en-US" dirty="0" smtClean="0"/>
              <a:t>Objectives are often “Observable”.</a:t>
            </a:r>
          </a:p>
          <a:p>
            <a:pPr marL="514350" indent="-514350">
              <a:buNone/>
            </a:pPr>
            <a:r>
              <a:rPr lang="en-US" dirty="0" smtClean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dirty="0" smtClean="0"/>
              <a:t>For example, our goals are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Reduce crime by 20% by the end of December 2022.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Increase arrest rates by 19% by March 2020.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Engage citizens to increase crime reports by 32% between 2021 and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Institute a commercial business program to educate 60% of retail businesses about proper means to deter shoplifters by end of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Increase police department by 12 officers at the end of 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year to increase department’s ability to combat growing crime rate.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the way we wish the world to be…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Reduced crime,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Increased arrest rates,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Engaged citizens reporting crimes,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Businesses knowing how to deter shoplifters, and…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12 more police officers on the job.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Filing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 b="1" dirty="0"/>
              <a:t>private foundations</a:t>
            </a:r>
            <a:r>
              <a:rPr lang="en-US" dirty="0"/>
              <a:t>, regardless of revenue, must file Form 990-PF each year</a:t>
            </a:r>
          </a:p>
          <a:p>
            <a:r>
              <a:rPr lang="en-US" b="1" dirty="0"/>
              <a:t>Public charities </a:t>
            </a:r>
            <a:r>
              <a:rPr lang="en-US" dirty="0"/>
              <a:t>have 3 possible tax filing requirements, depending on annual revenue 	</a:t>
            </a:r>
          </a:p>
          <a:p>
            <a:pPr lvl="1"/>
            <a:r>
              <a:rPr lang="en-US" dirty="0"/>
              <a:t>Form 990 (&gt; $200,000), </a:t>
            </a:r>
          </a:p>
          <a:p>
            <a:pPr lvl="1"/>
            <a:r>
              <a:rPr lang="en-US" dirty="0"/>
              <a:t>Form 990-EZ ($50,000 to $200,000)</a:t>
            </a:r>
          </a:p>
          <a:p>
            <a:pPr lvl="1"/>
            <a:r>
              <a:rPr lang="en-US" dirty="0"/>
              <a:t>Form 990-N e-postcard (&lt;$50,000).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sz="4000" dirty="0" smtClean="0"/>
              <a:t>…but, to turn goals into objectives, we must include: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Who?</a:t>
            </a:r>
          </a:p>
          <a:p>
            <a:r>
              <a:rPr lang="en-US" dirty="0" smtClean="0"/>
              <a:t>What?</a:t>
            </a:r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How much?</a:t>
            </a:r>
          </a:p>
          <a:p>
            <a:r>
              <a:rPr lang="en-US" dirty="0" smtClean="0"/>
              <a:t>How measured?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038600"/>
          </a:xfrm>
        </p:spPr>
        <p:txBody>
          <a:bodyPr/>
          <a:lstStyle/>
          <a:p>
            <a:pPr marL="514350" indent="-514350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“Reduce crime by 20% by the end of December 2022” now becomes….</a:t>
            </a:r>
          </a:p>
          <a:p>
            <a:pPr marL="514350" indent="-514350"/>
            <a:r>
              <a:rPr lang="en-US" dirty="0" err="1" smtClean="0"/>
              <a:t>Anytown</a:t>
            </a:r>
            <a:r>
              <a:rPr lang="en-US" dirty="0" smtClean="0"/>
              <a:t> USA will reduce crime by 20% at the completion of the program in 12/2022. This will be measured by crime statistics collected by </a:t>
            </a:r>
            <a:r>
              <a:rPr lang="en-US" dirty="0" err="1" smtClean="0"/>
              <a:t>Anytown</a:t>
            </a:r>
            <a:r>
              <a:rPr lang="en-US" dirty="0" smtClean="0"/>
              <a:t> Police Department. Crime data collected in 2018 will be used as the baseline data for comparison. In 2018, 382 crimes were reported in </a:t>
            </a:r>
            <a:r>
              <a:rPr lang="en-US" dirty="0" err="1" smtClean="0"/>
              <a:t>Anytown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2667000"/>
            <a:ext cx="25146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400" y="2667000"/>
            <a:ext cx="31242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0" y="3200400"/>
            <a:ext cx="71628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05600" y="2667000"/>
            <a:ext cx="15240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3733800"/>
            <a:ext cx="74676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514350">
              <a:buFont typeface="+mj-lt"/>
              <a:buAutoNum type="arabicPeriod"/>
            </a:pPr>
            <a:r>
              <a:rPr lang="en-US" sz="3600" dirty="0" smtClean="0"/>
              <a:t>Process Objectives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3600" dirty="0" smtClean="0"/>
              <a:t>Outcome Objectives</a:t>
            </a:r>
          </a:p>
          <a:p>
            <a:pPr marL="914400" lvl="1" indent="-514350">
              <a:buNone/>
            </a:pPr>
            <a:r>
              <a:rPr lang="en-US" sz="3600" dirty="0" smtClean="0">
                <a:latin typeface="Wingdings" pitchFamily="2" charset="2"/>
              </a:rPr>
              <a:t>k</a:t>
            </a:r>
            <a:endParaRPr lang="en-US" sz="3600" dirty="0" smtClean="0"/>
          </a:p>
          <a:p>
            <a:pPr marL="914400" lvl="1" indent="-514350">
              <a:buNone/>
            </a:pPr>
            <a:endParaRPr lang="en-US" sz="3600" dirty="0" smtClean="0"/>
          </a:p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Process Objectives </a:t>
            </a:r>
            <a:r>
              <a:rPr lang="en-US" dirty="0" smtClean="0"/>
              <a:t>reveal and measure your proposal methods. </a:t>
            </a:r>
            <a:endParaRPr lang="en-US" dirty="0"/>
          </a:p>
          <a:p>
            <a:pPr lvl="1"/>
            <a:r>
              <a:rPr lang="en-US" dirty="0"/>
              <a:t>They describe the activities, services and strategies to be delivered when you implement the program. </a:t>
            </a:r>
          </a:p>
          <a:p>
            <a:pPr lvl="1"/>
            <a:r>
              <a:rPr lang="en-US" dirty="0"/>
              <a:t>Process objectives by their nature are generally </a:t>
            </a:r>
            <a:r>
              <a:rPr lang="en-US" u="sng" dirty="0"/>
              <a:t>short term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Process objectives are </a:t>
            </a:r>
            <a:r>
              <a:rPr lang="en-US" dirty="0" smtClean="0"/>
              <a:t>typically </a:t>
            </a:r>
            <a:r>
              <a:rPr lang="en-US" dirty="0"/>
              <a:t>“observable</a:t>
            </a:r>
            <a:r>
              <a:rPr lang="en-US" dirty="0" smtClean="0"/>
              <a:t>”.</a:t>
            </a:r>
            <a:endParaRPr lang="en-US" dirty="0"/>
          </a:p>
          <a:p>
            <a:pPr lvl="1"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Outcome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u="sng" dirty="0"/>
              <a:t>Outcome Objectives </a:t>
            </a:r>
            <a:r>
              <a:rPr lang="en-US" dirty="0"/>
              <a:t>are your promised improvements in the situation you described in the problem statement. </a:t>
            </a:r>
          </a:p>
          <a:p>
            <a:pPr lvl="1"/>
            <a:r>
              <a:rPr lang="en-US" dirty="0"/>
              <a:t>They describe the intended effect or end result of the program. </a:t>
            </a:r>
          </a:p>
          <a:p>
            <a:pPr lvl="1"/>
            <a:r>
              <a:rPr lang="en-US" dirty="0"/>
              <a:t>Outcome objectives focus on what your target population(s) will know or will be able to do or how their world will be different as a result of your program/activity. </a:t>
            </a:r>
          </a:p>
          <a:p>
            <a:pPr lvl="1"/>
            <a:r>
              <a:rPr lang="en-US" dirty="0"/>
              <a:t>Outcome objectives generally reflect </a:t>
            </a:r>
            <a:r>
              <a:rPr lang="en-US" u="sng" dirty="0"/>
              <a:t>long term effects</a:t>
            </a:r>
          </a:p>
          <a:p>
            <a:pPr lvl="1"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876C0-6A8D-449D-B88C-0B4AB40ABA3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130050" name="Picture 2" descr="Image result for goa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81000" y="1066800"/>
            <a:ext cx="83058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1675606" y="3886200"/>
            <a:ext cx="5639594" cy="7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3810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Why I’m Applying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Problem/Need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1295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Method/Solution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External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2286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Objective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4400" y="17774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Internal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4400" y="223462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Subjective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4800" y="3505200"/>
            <a:ext cx="83058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" y="37338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Outcome Objectives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37338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Process Objectives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" y="4800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(Outcomes)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24400" y="4800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(Outputs)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sz="3600" dirty="0"/>
              <a:t>How do </a:t>
            </a:r>
            <a:r>
              <a:rPr lang="en-US" sz="3600" dirty="0" smtClean="0"/>
              <a:t>Process and Outcome Objectives </a:t>
            </a:r>
            <a:r>
              <a:rPr lang="en-US" sz="3600" dirty="0"/>
              <a:t>fit within a proposal</a:t>
            </a:r>
            <a:r>
              <a:rPr lang="en-US" sz="3600" dirty="0" smtClean="0"/>
              <a:t>? </a:t>
            </a:r>
            <a:r>
              <a:rPr lang="en-US" sz="1800" dirty="0" smtClean="0"/>
              <a:t>(page 22)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129026" name="Picture 2" descr="C:\Users\Andy\Documents\Grantwritingusa\Objective Cha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22" y="1600200"/>
            <a:ext cx="9112957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Which are Process Objectives and which are Outcome Objectives?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Reduce crime by 20% by the end of December 2022.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Increase arrest rates by 19% by March 2020.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Engage citizens to increase crime reports by 32% between 2021 and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Institute a commercial business program to educate 60% of retail businesses about proper means to deter shoplifters by end of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Increase police department by 12 officers at the end of 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year to increase department’s ability to combat growing crime rate.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17526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7200" y="2286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3200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45720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O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60198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9" grpId="0"/>
      <p:bldP spid="10" grpId="0"/>
      <p:bldP spid="11" grpId="0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990600"/>
          </a:xfrm>
        </p:spPr>
        <p:txBody>
          <a:bodyPr/>
          <a:lstStyle/>
          <a:p>
            <a:r>
              <a:rPr lang="en-US" sz="3600" dirty="0"/>
              <a:t>Developing good </a:t>
            </a:r>
            <a:r>
              <a:rPr lang="en-US" sz="3600" dirty="0" smtClean="0"/>
              <a:t>outcome objectives </a:t>
            </a:r>
            <a:r>
              <a:rPr lang="en-US" sz="3600" dirty="0"/>
              <a:t>can be challenging!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Have you ever </a:t>
            </a:r>
            <a:r>
              <a:rPr lang="en-US" b="1" dirty="0">
                <a:solidFill>
                  <a:srgbClr val="FF0000"/>
                </a:solidFill>
              </a:rPr>
              <a:t>made up numbers when developing </a:t>
            </a:r>
            <a:r>
              <a:rPr lang="en-US" b="1" dirty="0" smtClean="0">
                <a:solidFill>
                  <a:srgbClr val="FF0000"/>
                </a:solidFill>
              </a:rPr>
              <a:t>outcome objectives</a:t>
            </a:r>
            <a:r>
              <a:rPr lang="en-US" b="1" dirty="0">
                <a:solidFill>
                  <a:srgbClr val="FF0000"/>
                </a:solidFill>
              </a:rPr>
              <a:t>?</a:t>
            </a:r>
          </a:p>
          <a:p>
            <a:r>
              <a:rPr lang="en-US" dirty="0"/>
              <a:t>Look at precedence (past outcomes)</a:t>
            </a:r>
          </a:p>
          <a:p>
            <a:r>
              <a:rPr lang="en-US" dirty="0"/>
              <a:t>Ask the funder for guidance in developing good </a:t>
            </a:r>
            <a:r>
              <a:rPr lang="en-US" dirty="0" smtClean="0"/>
              <a:t>outcome objectives</a:t>
            </a:r>
            <a:r>
              <a:rPr lang="en-US" dirty="0"/>
              <a:t>.</a:t>
            </a:r>
          </a:p>
          <a:p>
            <a:r>
              <a:rPr lang="en-US" dirty="0" smtClean="0"/>
              <a:t>Project </a:t>
            </a:r>
            <a:r>
              <a:rPr lang="en-US" dirty="0"/>
              <a:t>your </a:t>
            </a:r>
            <a:r>
              <a:rPr lang="en-US" dirty="0" smtClean="0"/>
              <a:t>agency into the future based on your strategic plan.</a:t>
            </a:r>
            <a:endParaRPr lang="en-US" dirty="0"/>
          </a:p>
          <a:p>
            <a:pPr>
              <a:buNone/>
            </a:pPr>
            <a:r>
              <a:rPr lang="en-US" dirty="0">
                <a:latin typeface="Wingdings" pitchFamily="2" charset="2"/>
              </a:rPr>
              <a:t>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Other Examples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Clark Co Education Foundation</a:t>
            </a:r>
          </a:p>
          <a:p>
            <a:pPr eaLnBrk="1" hangingPunct="1"/>
            <a:r>
              <a:rPr lang="en-US" sz="4000" dirty="0"/>
              <a:t>Emergency Services Foundation (esfweb.org)</a:t>
            </a:r>
          </a:p>
          <a:p>
            <a:pPr lvl="1" eaLnBrk="1" hangingPunct="1"/>
            <a:r>
              <a:rPr lang="en-US" sz="3600" dirty="0">
                <a:latin typeface="Wingdings" pitchFamily="2" charset="2"/>
              </a:rPr>
              <a:t> </a:t>
            </a: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662757-DE55-4C0E-A4D8-45308F31F2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3600" dirty="0"/>
              <a:t>Goals and Objectives are the Grant </a:t>
            </a:r>
            <a:r>
              <a:rPr lang="en-US" sz="3600" dirty="0" smtClean="0"/>
              <a:t>Recipient’s </a:t>
            </a:r>
            <a:r>
              <a:rPr lang="en-US" sz="3600" dirty="0"/>
              <a:t>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sz="2400" dirty="0" smtClean="0"/>
              <a:t>Since </a:t>
            </a:r>
            <a:r>
              <a:rPr lang="en-US" sz="2400" dirty="0"/>
              <a:t>the 1960s federal </a:t>
            </a:r>
            <a:r>
              <a:rPr lang="en-US" sz="2400" dirty="0" smtClean="0"/>
              <a:t>grant performance requirements have steadily increased.</a:t>
            </a:r>
            <a:endParaRPr lang="en-US" sz="2400" dirty="0"/>
          </a:p>
          <a:p>
            <a:r>
              <a:rPr lang="en-US" sz="2400" dirty="0"/>
              <a:t>GPRA Law </a:t>
            </a:r>
            <a:r>
              <a:rPr lang="en-US" sz="2400" dirty="0" smtClean="0"/>
              <a:t>(Government Performance Results Act) passed </a:t>
            </a:r>
            <a:r>
              <a:rPr lang="en-US" sz="2400" dirty="0"/>
              <a:t>in 1993 (updated in 2010).</a:t>
            </a:r>
          </a:p>
          <a:p>
            <a:pPr lvl="1"/>
            <a:r>
              <a:rPr lang="en-US" sz="2000" dirty="0"/>
              <a:t>Federal agencies are required to develop five-year strategic plans with long-term, results-oriented goals.</a:t>
            </a:r>
          </a:p>
          <a:p>
            <a:pPr lvl="1"/>
            <a:r>
              <a:rPr lang="en-US" sz="2000" dirty="0"/>
              <a:t>Federal agencies are required to prepare annual performance goals, tell how these goals are to be met, and how they can be verified. </a:t>
            </a:r>
          </a:p>
          <a:p>
            <a:pPr lvl="1"/>
            <a:r>
              <a:rPr lang="en-US" sz="2000" dirty="0"/>
              <a:t>Federal agencies must review and publish the agency's success or failure in meeting its goals. </a:t>
            </a:r>
          </a:p>
          <a:p>
            <a:r>
              <a:rPr lang="en-US" sz="2400" dirty="0"/>
              <a:t>Most federal RFPs were rewritten in 2000 to include goals and objectives.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Difference Between Process Objectives and Outcome Objectives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Scenario – Page </a:t>
            </a:r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1026" name="Picture 2" descr="Image result for testing ki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"/>
            <a:ext cx="6705600" cy="3797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should be SMART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</a:t>
            </a:r>
            <a:r>
              <a:rPr lang="en-US" dirty="0"/>
              <a:t>pecific, </a:t>
            </a:r>
          </a:p>
          <a:p>
            <a:r>
              <a:rPr lang="en-US" b="1" dirty="0"/>
              <a:t>M</a:t>
            </a:r>
            <a:r>
              <a:rPr lang="en-US" dirty="0"/>
              <a:t>easurable, </a:t>
            </a:r>
          </a:p>
          <a:p>
            <a:r>
              <a:rPr lang="en-US" b="1" dirty="0"/>
              <a:t>A</a:t>
            </a:r>
            <a:r>
              <a:rPr lang="en-US" dirty="0"/>
              <a:t>ttainable/Achievable, </a:t>
            </a:r>
          </a:p>
          <a:p>
            <a:r>
              <a:rPr lang="en-US" b="1" dirty="0"/>
              <a:t>R</a:t>
            </a:r>
            <a:r>
              <a:rPr lang="en-US" dirty="0"/>
              <a:t>ealistic/Relevant, and </a:t>
            </a:r>
          </a:p>
          <a:p>
            <a:r>
              <a:rPr lang="en-US" b="1" dirty="0"/>
              <a:t>T</a:t>
            </a:r>
            <a:r>
              <a:rPr lang="en-US" dirty="0"/>
              <a:t>imely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Goals and Objectives Writing Exercise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Page 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71A10-94F7-4818-8E7D-40AD68A35562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US" sz="3200" dirty="0"/>
              <a:t>Summary: Goals and Objectives should </a:t>
            </a:r>
            <a:r>
              <a:rPr lang="en-US" sz="3200" dirty="0" smtClean="0"/>
              <a:t>tell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Who? </a:t>
            </a:r>
          </a:p>
          <a:p>
            <a:r>
              <a:rPr lang="en-US" dirty="0"/>
              <a:t>Will do what? </a:t>
            </a:r>
          </a:p>
          <a:p>
            <a:r>
              <a:rPr lang="en-US" dirty="0"/>
              <a:t>When? </a:t>
            </a:r>
          </a:p>
          <a:p>
            <a:r>
              <a:rPr lang="en-US" dirty="0"/>
              <a:t>How much change will occur? </a:t>
            </a:r>
          </a:p>
          <a:p>
            <a:r>
              <a:rPr lang="en-US" dirty="0"/>
              <a:t>As measured by?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You’re now ready to tell the grantor how you’ll reach those goals and objectives in the Methods section…...tomorrow!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4 – Page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Guidelines for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/>
              <a:t>Tell the grantor:</a:t>
            </a:r>
          </a:p>
          <a:p>
            <a:pPr lvl="1"/>
            <a:r>
              <a:rPr lang="en-US" sz="2400" u="sng" dirty="0" smtClean="0"/>
              <a:t>Who</a:t>
            </a:r>
            <a:r>
              <a:rPr lang="en-US" sz="2400" dirty="0" smtClean="0"/>
              <a:t> will perform the tasks and what are they responsible for. </a:t>
            </a:r>
          </a:p>
          <a:p>
            <a:pPr lvl="1"/>
            <a:r>
              <a:rPr lang="en-US" sz="2400" u="sng" dirty="0" smtClean="0"/>
              <a:t>What</a:t>
            </a:r>
            <a:r>
              <a:rPr lang="en-US" sz="2400" dirty="0" smtClean="0"/>
              <a:t> </a:t>
            </a:r>
            <a:r>
              <a:rPr lang="en-US" sz="2400" dirty="0"/>
              <a:t>you will do. </a:t>
            </a:r>
          </a:p>
          <a:p>
            <a:pPr lvl="1"/>
            <a:r>
              <a:rPr lang="en-US" sz="2400" u="sng" dirty="0" smtClean="0"/>
              <a:t>When</a:t>
            </a:r>
            <a:r>
              <a:rPr lang="en-US" sz="2400" dirty="0" smtClean="0"/>
              <a:t> </a:t>
            </a:r>
            <a:r>
              <a:rPr lang="en-US" sz="2400" dirty="0"/>
              <a:t>the program be implemented? Funders want to know the program will run without or without them. </a:t>
            </a:r>
            <a:endParaRPr lang="en-US" sz="2400" dirty="0" smtClean="0"/>
          </a:p>
          <a:p>
            <a:pPr lvl="2"/>
            <a:r>
              <a:rPr lang="en-US" sz="2000" dirty="0" smtClean="0"/>
              <a:t>Include </a:t>
            </a:r>
            <a:r>
              <a:rPr lang="en-US" sz="2000" dirty="0"/>
              <a:t>a timetable; it demonstrates you have thought your program through. </a:t>
            </a:r>
          </a:p>
          <a:p>
            <a:pPr lvl="1"/>
            <a:r>
              <a:rPr lang="en-US" sz="2400" u="sng" dirty="0"/>
              <a:t>Where</a:t>
            </a:r>
            <a:r>
              <a:rPr lang="en-US" sz="2400" dirty="0"/>
              <a:t> events will take </a:t>
            </a:r>
            <a:r>
              <a:rPr lang="en-US" sz="2400" dirty="0" smtClean="0"/>
              <a:t>place</a:t>
            </a:r>
          </a:p>
          <a:p>
            <a:pPr lvl="1"/>
            <a:r>
              <a:rPr lang="en-US" sz="2400" u="sng" dirty="0" smtClean="0"/>
              <a:t>Why</a:t>
            </a:r>
            <a:r>
              <a:rPr lang="en-US" sz="2400" dirty="0" smtClean="0"/>
              <a:t> you believe your chosen approach is valid. </a:t>
            </a:r>
          </a:p>
          <a:p>
            <a:pPr lvl="1"/>
            <a:r>
              <a:rPr lang="en-US" sz="2400" u="sng" dirty="0" smtClean="0"/>
              <a:t>How</a:t>
            </a:r>
            <a:r>
              <a:rPr lang="en-US" sz="2400" dirty="0" smtClean="0"/>
              <a:t> you will accomplish the tasks and measure the results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484E2-66CE-48A4-BC84-BEF45A251AAB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to Convince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Avoid words like might, if, could, should, would, etc.</a:t>
            </a:r>
          </a:p>
          <a:p>
            <a:pPr lvl="1"/>
            <a:r>
              <a:rPr lang="en-US" sz="2400" dirty="0" smtClean="0"/>
              <a:t>Develop good writing/editing skills through practice.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484E2-66CE-48A4-BC84-BEF45A251AA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Basic Elements of Grant Program 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Inputs</a:t>
            </a:r>
            <a:endParaRPr lang="en-US" dirty="0"/>
          </a:p>
          <a:p>
            <a:r>
              <a:rPr lang="en-US" dirty="0" smtClean="0"/>
              <a:t>Outputs</a:t>
            </a:r>
            <a:endParaRPr lang="en-US" dirty="0"/>
          </a:p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sz="3200" u="sng" dirty="0"/>
              <a:t>Inputs</a:t>
            </a:r>
            <a:r>
              <a:rPr lang="en-US" sz="3200" dirty="0"/>
              <a:t> are the </a:t>
            </a:r>
            <a:r>
              <a:rPr lang="en-US" sz="3200" dirty="0" smtClean="0"/>
              <a:t>resources or assets </a:t>
            </a:r>
            <a:r>
              <a:rPr lang="en-US" sz="3200" u="sng" dirty="0" smtClean="0"/>
              <a:t>you</a:t>
            </a:r>
            <a:r>
              <a:rPr lang="en-US" sz="3200" dirty="0" smtClean="0"/>
              <a:t> will </a:t>
            </a:r>
            <a:r>
              <a:rPr lang="en-US" sz="3200" dirty="0"/>
              <a:t>bring </a:t>
            </a:r>
            <a:r>
              <a:rPr lang="en-US" sz="3200" dirty="0" smtClean="0"/>
              <a:t>(put in) to </a:t>
            </a:r>
            <a:r>
              <a:rPr lang="en-US" sz="3200" dirty="0"/>
              <a:t>the methods.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449763"/>
          </a:xfrm>
        </p:spPr>
        <p:txBody>
          <a:bodyPr/>
          <a:lstStyle/>
          <a:p>
            <a:r>
              <a:rPr lang="en-US" dirty="0"/>
              <a:t>These </a:t>
            </a:r>
            <a:r>
              <a:rPr lang="en-US" dirty="0" smtClean="0"/>
              <a:t>may include</a:t>
            </a:r>
            <a:r>
              <a:rPr lang="en-US" dirty="0"/>
              <a:t>:</a:t>
            </a:r>
          </a:p>
          <a:p>
            <a:pPr lvl="1"/>
            <a:r>
              <a:rPr lang="en-US" dirty="0" smtClean="0"/>
              <a:t>Staff</a:t>
            </a:r>
            <a:endParaRPr lang="en-US" dirty="0"/>
          </a:p>
          <a:p>
            <a:pPr lvl="1"/>
            <a:r>
              <a:rPr lang="en-US" dirty="0" smtClean="0"/>
              <a:t>Volunteers </a:t>
            </a:r>
          </a:p>
          <a:p>
            <a:pPr lvl="1"/>
            <a:r>
              <a:rPr lang="en-US" dirty="0" smtClean="0"/>
              <a:t>Time </a:t>
            </a:r>
            <a:endParaRPr lang="en-US" dirty="0"/>
          </a:p>
          <a:p>
            <a:pPr lvl="1"/>
            <a:r>
              <a:rPr lang="en-US" dirty="0" smtClean="0"/>
              <a:t>Money </a:t>
            </a:r>
            <a:endParaRPr lang="en-US" dirty="0"/>
          </a:p>
          <a:p>
            <a:pPr lvl="1"/>
            <a:r>
              <a:rPr lang="en-US" dirty="0" smtClean="0"/>
              <a:t>Data </a:t>
            </a:r>
            <a:endParaRPr lang="en-US" dirty="0"/>
          </a:p>
          <a:p>
            <a:pPr lvl="1"/>
            <a:r>
              <a:rPr lang="en-US" dirty="0" smtClean="0"/>
              <a:t>Materials </a:t>
            </a:r>
            <a:endParaRPr lang="en-US" dirty="0"/>
          </a:p>
          <a:p>
            <a:pPr lvl="1"/>
            <a:r>
              <a:rPr lang="en-US" dirty="0" smtClean="0"/>
              <a:t>Knowledge</a:t>
            </a:r>
          </a:p>
          <a:p>
            <a:pPr marL="571500" indent="-514350"/>
            <a:r>
              <a:rPr lang="en-US" dirty="0" smtClean="0"/>
              <a:t>Can usually be quantified and documented to meet match requirements.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71A10-94F7-4818-8E7D-40AD68A35562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4495800" y="1981200"/>
            <a:ext cx="4038600" cy="3581400"/>
          </a:xfrm>
        </p:spPr>
        <p:txBody>
          <a:bodyPr/>
          <a:lstStyle/>
          <a:p>
            <a:pPr lvl="1"/>
            <a:r>
              <a:rPr lang="en-US" dirty="0" smtClean="0"/>
              <a:t>Equipment </a:t>
            </a:r>
            <a:endParaRPr lang="en-US" dirty="0"/>
          </a:p>
          <a:p>
            <a:pPr lvl="1"/>
            <a:r>
              <a:rPr lang="en-US" dirty="0" smtClean="0"/>
              <a:t>Technology </a:t>
            </a:r>
            <a:endParaRPr lang="en-US" dirty="0"/>
          </a:p>
          <a:p>
            <a:pPr lvl="1"/>
            <a:r>
              <a:rPr lang="en-US" dirty="0" smtClean="0"/>
              <a:t>Services </a:t>
            </a:r>
            <a:endParaRPr lang="en-US" dirty="0"/>
          </a:p>
          <a:p>
            <a:pPr lvl="1"/>
            <a:r>
              <a:rPr lang="en-US" dirty="0" smtClean="0"/>
              <a:t>Transportation </a:t>
            </a:r>
            <a:endParaRPr lang="en-US" dirty="0"/>
          </a:p>
          <a:p>
            <a:pPr lvl="1"/>
            <a:r>
              <a:rPr lang="en-US" dirty="0" smtClean="0"/>
              <a:t>Experience</a:t>
            </a:r>
          </a:p>
          <a:p>
            <a:pPr lvl="1"/>
            <a:r>
              <a:rPr lang="en-US" dirty="0" smtClean="0"/>
              <a:t>Expertise</a:t>
            </a:r>
            <a:endParaRPr lang="en-US" dirty="0"/>
          </a:p>
          <a:p>
            <a:pPr lvl="1"/>
            <a:r>
              <a:rPr lang="en-US" dirty="0" smtClean="0"/>
              <a:t>Partners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8082</TotalTime>
  <Words>5646</Words>
  <Application>Microsoft Office PowerPoint</Application>
  <PresentationFormat>On-screen Show (4:3)</PresentationFormat>
  <Paragraphs>1061</Paragraphs>
  <Slides>172</Slides>
  <Notes>2</Notes>
  <HiddenSlides>6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172</vt:i4>
      </vt:variant>
    </vt:vector>
  </HeadingPairs>
  <TitlesOfParts>
    <vt:vector size="174" baseType="lpstr">
      <vt:lpstr>Default Design</vt:lpstr>
      <vt:lpstr>Custom Design</vt:lpstr>
      <vt:lpstr>Grant Writing USA</vt:lpstr>
      <vt:lpstr> - </vt:lpstr>
      <vt:lpstr>First Some Glossary!</vt:lpstr>
      <vt:lpstr>501(c)3 Nonprofits</vt:lpstr>
      <vt:lpstr>Two Types of Charitable Organizations recognized by IRS Under  501(c)3</vt:lpstr>
      <vt:lpstr>Slide 6</vt:lpstr>
      <vt:lpstr>Slide 7</vt:lpstr>
      <vt:lpstr>Tax Filing Requirements</vt:lpstr>
      <vt:lpstr>Other Examples</vt:lpstr>
      <vt:lpstr>Setting Up a Nonprofit</vt:lpstr>
      <vt:lpstr>Challenge Grant</vt:lpstr>
      <vt:lpstr>Community Foundations</vt:lpstr>
      <vt:lpstr>Corporate Foundation and Giving Programs</vt:lpstr>
      <vt:lpstr>Slide 14</vt:lpstr>
      <vt:lpstr>Types of Federal Grants</vt:lpstr>
      <vt:lpstr>Types of Federal Grants</vt:lpstr>
      <vt:lpstr>10 Largest Federal Formula Grant Programs </vt:lpstr>
      <vt:lpstr>Slide 18</vt:lpstr>
      <vt:lpstr>Slide 19</vt:lpstr>
      <vt:lpstr>Donor Advised Funds</vt:lpstr>
      <vt:lpstr>DUNS Number</vt:lpstr>
      <vt:lpstr>Entitlement Grants</vt:lpstr>
      <vt:lpstr>Free Money?</vt:lpstr>
      <vt:lpstr>Funding Cycle</vt:lpstr>
      <vt:lpstr>In-Kind Contributions</vt:lpstr>
      <vt:lpstr>Other Documents</vt:lpstr>
      <vt:lpstr>Operating or General Support</vt:lpstr>
      <vt:lpstr>Slide 28</vt:lpstr>
      <vt:lpstr>What are Grants For?</vt:lpstr>
      <vt:lpstr>Organizations that “make it” usually find some source of soft money that frees them from total reliance on grants for their general operating costs. </vt:lpstr>
      <vt:lpstr>Request for Proposals (RFP)</vt:lpstr>
      <vt:lpstr>Programmatic Requirements of the RFP</vt:lpstr>
      <vt:lpstr>Technical Requirements of RFP</vt:lpstr>
      <vt:lpstr>Tim “the Tool Man” Taylor</vt:lpstr>
      <vt:lpstr>Critical Advice</vt:lpstr>
      <vt:lpstr>Slide 36</vt:lpstr>
      <vt:lpstr>Slide 37</vt:lpstr>
      <vt:lpstr>The Great Cull</vt:lpstr>
      <vt:lpstr>What is the 1st Rule of Grant Writing?</vt:lpstr>
      <vt:lpstr>Some Corollaries</vt:lpstr>
      <vt:lpstr>Quick Overview</vt:lpstr>
      <vt:lpstr>Core Components of a Grant Proposal</vt:lpstr>
      <vt:lpstr>Big Disclaimer!</vt:lpstr>
      <vt:lpstr>Statement of Introduction</vt:lpstr>
      <vt:lpstr>FEMA SAFER Grant  (Staffing for Adequate Fire &amp; Emergency Response)</vt:lpstr>
      <vt:lpstr>Slide 46</vt:lpstr>
      <vt:lpstr>Attributes of Money</vt:lpstr>
      <vt:lpstr>How do you develop credibility?</vt:lpstr>
      <vt:lpstr>What to include in your introduction!</vt:lpstr>
      <vt:lpstr>Where do you get information to put in the credibility section?</vt:lpstr>
      <vt:lpstr>Credibility File</vt:lpstr>
      <vt:lpstr>Question?</vt:lpstr>
      <vt:lpstr>Types of Support: </vt:lpstr>
      <vt:lpstr>When writing your credibility statement…</vt:lpstr>
      <vt:lpstr>Who’s credible?</vt:lpstr>
      <vt:lpstr>Credibility Statement</vt:lpstr>
      <vt:lpstr>Introduction Writing Exercise</vt:lpstr>
      <vt:lpstr>Problem Statement/Needs Assessment </vt:lpstr>
      <vt:lpstr>The Problem Statement:</vt:lpstr>
      <vt:lpstr>Chasing Money vs. Changing the World</vt:lpstr>
      <vt:lpstr>Assessing the Needs</vt:lpstr>
      <vt:lpstr>Where to Find Data to Document Need</vt:lpstr>
      <vt:lpstr>Problem statement should include:</vt:lpstr>
      <vt:lpstr>Is it a Problem or Need?</vt:lpstr>
      <vt:lpstr>Every issue should be somehow tied to basic human needs!</vt:lpstr>
      <vt:lpstr>Can you Distinguish the Problem from the Method?</vt:lpstr>
      <vt:lpstr>Slide 67</vt:lpstr>
      <vt:lpstr>Speeding Motorists</vt:lpstr>
      <vt:lpstr>Slide 69</vt:lpstr>
      <vt:lpstr>Beware!</vt:lpstr>
      <vt:lpstr>The Grantor will want to know…</vt:lpstr>
      <vt:lpstr>Problem Statement</vt:lpstr>
      <vt:lpstr>Example #2 – Page 16</vt:lpstr>
      <vt:lpstr>Problem Statement/Needs Assessment Writing Exercise</vt:lpstr>
      <vt:lpstr>Goals and objectives</vt:lpstr>
      <vt:lpstr>Goals</vt:lpstr>
      <vt:lpstr>Objectives</vt:lpstr>
      <vt:lpstr>For example, our goals are to:</vt:lpstr>
      <vt:lpstr>This is the way we wish the world to be…</vt:lpstr>
      <vt:lpstr>…but, to turn goals into objectives, we must include:</vt:lpstr>
      <vt:lpstr>For example…</vt:lpstr>
      <vt:lpstr>Two Types of Objectives</vt:lpstr>
      <vt:lpstr>Process Objectives</vt:lpstr>
      <vt:lpstr>Outcome Objectives</vt:lpstr>
      <vt:lpstr>Slide 85</vt:lpstr>
      <vt:lpstr>Slide 86</vt:lpstr>
      <vt:lpstr>How do Process and Outcome Objectives fit within a proposal? (page 22)</vt:lpstr>
      <vt:lpstr>Which are Process Objectives and which are Outcome Objectives?</vt:lpstr>
      <vt:lpstr>Developing good outcome objectives can be challenging!</vt:lpstr>
      <vt:lpstr>Goals and Objectives are the Grant Recipient’s World</vt:lpstr>
      <vt:lpstr>Difference Between Process Objectives and Outcome Objectives</vt:lpstr>
      <vt:lpstr>Objectives should be SMART</vt:lpstr>
      <vt:lpstr>Goals and Objectives Writing Exercise</vt:lpstr>
      <vt:lpstr>Summary: Goals and Objectives should tell</vt:lpstr>
      <vt:lpstr>Methods</vt:lpstr>
      <vt:lpstr>Guidelines for Methods</vt:lpstr>
      <vt:lpstr>Writing to Convince</vt:lpstr>
      <vt:lpstr>Three Basic Elements of Grant Program Design</vt:lpstr>
      <vt:lpstr>Inputs are the resources or assets you will bring (put in) to the methods. </vt:lpstr>
      <vt:lpstr>Outputs are the activities or motions you’ll perform while fulfilling the methods.</vt:lpstr>
      <vt:lpstr>Outcomes are the anticipated impacts, results or products of your method. </vt:lpstr>
      <vt:lpstr>Slide 102</vt:lpstr>
      <vt:lpstr>Justifying Your Program</vt:lpstr>
      <vt:lpstr>Task Timeline</vt:lpstr>
      <vt:lpstr>Methods Writing Exercise</vt:lpstr>
      <vt:lpstr>Evaluation</vt:lpstr>
      <vt:lpstr>Two types of evaluation! </vt:lpstr>
      <vt:lpstr>Slide 108</vt:lpstr>
      <vt:lpstr>Question?</vt:lpstr>
      <vt:lpstr>Subjective vs. Objective Evals</vt:lpstr>
      <vt:lpstr>The top three ways to conduct your evaluation:</vt:lpstr>
      <vt:lpstr>To insure good evaluations…</vt:lpstr>
      <vt:lpstr>Some evaluation tools to consider:</vt:lpstr>
      <vt:lpstr>Collecting Evaluation Data</vt:lpstr>
      <vt:lpstr>The Grantee’s never ending job of data collection!</vt:lpstr>
      <vt:lpstr>Before…….During and………..After!</vt:lpstr>
      <vt:lpstr>The Circle of Grant Success!</vt:lpstr>
      <vt:lpstr>Evaluation Writing Exercise</vt:lpstr>
      <vt:lpstr>Budgets</vt:lpstr>
      <vt:lpstr>Let’s Create a Budget!</vt:lpstr>
      <vt:lpstr>General Budget Guidelines</vt:lpstr>
      <vt:lpstr>Budget Line Items</vt:lpstr>
      <vt:lpstr>Match</vt:lpstr>
      <vt:lpstr>Indirect Costs</vt:lpstr>
      <vt:lpstr>Cost Allocation Theory</vt:lpstr>
      <vt:lpstr>Sustainability</vt:lpstr>
      <vt:lpstr>Budget Formats</vt:lpstr>
      <vt:lpstr>Budget Narrative</vt:lpstr>
      <vt:lpstr>Budget Worksheet Exercise</vt:lpstr>
      <vt:lpstr>Supplanting</vt:lpstr>
      <vt:lpstr>Supplanting</vt:lpstr>
      <vt:lpstr>Submitting Federal Grants!</vt:lpstr>
      <vt:lpstr>DUNS Number</vt:lpstr>
      <vt:lpstr>Grants.gov</vt:lpstr>
      <vt:lpstr>EO 12372  (Executive Order 12372)  Intergovernmental Review  </vt:lpstr>
      <vt:lpstr>States that Currently Participate in E.O. 12372</vt:lpstr>
      <vt:lpstr>Sample grants.gov Application Package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Submission requirements:</vt:lpstr>
      <vt:lpstr>Tips for Submitting Through grants.gov </vt:lpstr>
      <vt:lpstr>Webinar on Workspace</vt:lpstr>
      <vt:lpstr>How Do I Write My First Proposal?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Summary (or Abstract)</vt:lpstr>
      <vt:lpstr>The Summary is…</vt:lpstr>
      <vt:lpstr>Can you condense this information into a single page? Half a page?</vt:lpstr>
      <vt:lpstr>Don’t Forget the Ask!</vt:lpstr>
      <vt:lpstr>Finally…Where’s the Money?</vt:lpstr>
      <vt:lpstr>What to do now…</vt:lpstr>
      <vt:lpstr>What to do now…</vt:lpstr>
      <vt:lpstr>What to do now…</vt:lpstr>
      <vt:lpstr>What to do now…</vt:lpstr>
      <vt:lpstr>What to do now…</vt:lpstr>
      <vt:lpstr>Maslow’s Hierarchy of Needs</vt:lpstr>
      <vt:lpstr>Arguments that will increase your chances of funding</vt:lpstr>
      <vt:lpstr>Logos</vt:lpstr>
      <vt:lpstr>Pathos </vt:lpstr>
      <vt:lpstr>Ethos/Credos</vt:lpstr>
    </vt:vector>
  </TitlesOfParts>
  <Company>SNWIB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Anderson</dc:creator>
  <cp:lastModifiedBy>Andy</cp:lastModifiedBy>
  <cp:revision>478</cp:revision>
  <dcterms:created xsi:type="dcterms:W3CDTF">2008-10-02T23:23:24Z</dcterms:created>
  <dcterms:modified xsi:type="dcterms:W3CDTF">2019-01-14T02:40:10Z</dcterms:modified>
</cp:coreProperties>
</file>